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3"/>
  </p:sldMasterIdLst>
  <p:notesMasterIdLst>
    <p:notesMasterId r:id="rId31"/>
  </p:notesMasterIdLst>
  <p:handoutMasterIdLst>
    <p:handoutMasterId r:id="rId32"/>
  </p:handoutMasterIdLst>
  <p:sldIdLst>
    <p:sldId id="268" r:id="rId4"/>
    <p:sldId id="619" r:id="rId5"/>
    <p:sldId id="620" r:id="rId6"/>
    <p:sldId id="621" r:id="rId7"/>
    <p:sldId id="622" r:id="rId8"/>
    <p:sldId id="623" r:id="rId9"/>
    <p:sldId id="624" r:id="rId10"/>
    <p:sldId id="625" r:id="rId11"/>
    <p:sldId id="590" r:id="rId12"/>
    <p:sldId id="591" r:id="rId13"/>
    <p:sldId id="540" r:id="rId14"/>
    <p:sldId id="546" r:id="rId15"/>
    <p:sldId id="547" r:id="rId16"/>
    <p:sldId id="592" r:id="rId17"/>
    <p:sldId id="594" r:id="rId18"/>
    <p:sldId id="595" r:id="rId19"/>
    <p:sldId id="545" r:id="rId20"/>
    <p:sldId id="561" r:id="rId21"/>
    <p:sldId id="541" r:id="rId22"/>
    <p:sldId id="542" r:id="rId23"/>
    <p:sldId id="562" r:id="rId24"/>
    <p:sldId id="549" r:id="rId25"/>
    <p:sldId id="550" r:id="rId26"/>
    <p:sldId id="551" r:id="rId27"/>
    <p:sldId id="616" r:id="rId28"/>
    <p:sldId id="566" r:id="rId29"/>
    <p:sldId id="27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59" autoAdjust="0"/>
    <p:restoredTop sz="86550" autoAdjust="0"/>
  </p:normalViewPr>
  <p:slideViewPr>
    <p:cSldViewPr snapToGrid="0">
      <p:cViewPr varScale="1">
        <p:scale>
          <a:sx n="74" d="100"/>
          <a:sy n="74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tags" Target="../tags/tag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 smtClean="0">
                <a:solidFill>
                  <a:schemeClr val="bg1"/>
                </a:solidFill>
              </a:rPr>
              <a:t>学生层面操作指引</a:t>
            </a:r>
            <a:endParaRPr lang="zh-CN" altLang="en-US" sz="4000" b="1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    </a:t>
            </a:r>
            <a:r>
              <a:rPr lang="en-US" altLang="zh-CN" sz="2000" b="1" smtClean="0">
                <a:solidFill>
                  <a:schemeClr val="bg1"/>
                </a:solidFill>
              </a:rPr>
              <a:t>2021</a:t>
            </a:r>
            <a:r>
              <a:rPr lang="zh-CN" altLang="en-US" sz="2000" b="1" smtClean="0">
                <a:solidFill>
                  <a:schemeClr val="bg1"/>
                </a:solidFill>
              </a:rPr>
              <a:t>年</a:t>
            </a:r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r>
              <a:rPr lang="zh-CN" altLang="en-US" sz="2000" b="1" smtClean="0">
                <a:solidFill>
                  <a:schemeClr val="bg1"/>
                </a:solidFill>
              </a:rPr>
              <a:t>月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首页</a:t>
            </a:r>
            <a:r>
              <a:rPr lang="zh-CN" altLang="en-US">
                <a:sym typeface="+mn-ea"/>
              </a:rPr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“应用中心”之后在进行跳转。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如图所示，将目标标准、诊断分析、数据填报、规划制度设置为常用模块。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675" y="2471420"/>
            <a:ext cx="9645015" cy="40576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1685" y="382905"/>
            <a:ext cx="1038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在应用中心页面，选择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785" y="1497965"/>
            <a:ext cx="10552430" cy="46780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在左上方选择需要填报</a:t>
            </a:r>
            <a:r>
              <a:rPr lang="zh-CN" sz="24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学生、学年</a:t>
            </a:r>
            <a:r>
              <a:rPr lang="zh-CN" sz="24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，然后再选择需要填报的指标，之后点击右侧新增按钮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" y="1707515"/>
            <a:ext cx="9885680" cy="45758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数据量少的情况下，可进行手动新增。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1743075"/>
            <a:ext cx="8090535" cy="4829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24810" y="163830"/>
            <a:ext cx="90855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数据填报</a:t>
            </a:r>
            <a:r>
              <a:rPr lang="zh-CN" altLang="en-US">
                <a:solidFill>
                  <a:srgbClr val="FF0000"/>
                </a:solidFill>
              </a:rPr>
              <a:t>保存</a:t>
            </a:r>
            <a:r>
              <a:rPr lang="zh-CN" altLang="en-US"/>
              <a:t>、</a:t>
            </a:r>
            <a:r>
              <a:rPr lang="zh-CN" altLang="en-US">
                <a:solidFill>
                  <a:srgbClr val="FF0000"/>
                </a:solidFill>
              </a:rPr>
              <a:t>提交</a:t>
            </a:r>
            <a:r>
              <a:rPr lang="zh-CN" altLang="en-US"/>
              <a:t>按钮说明：点击提交按钮后，无法进行修改；点击保存按钮后，</a:t>
            </a:r>
            <a:endParaRPr lang="zh-CN" altLang="en-US"/>
          </a:p>
          <a:p>
            <a:r>
              <a:rPr lang="zh-CN" altLang="en-US"/>
              <a:t>可进行数据修改，数据不会生效，确认无误之后可进行提交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数据量大的情况，可下载模板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，在模板中完成数据填写，再将模板导入系统。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55495"/>
            <a:ext cx="5810250" cy="3476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4280" y="1971040"/>
            <a:ext cx="8245475" cy="42583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2663190"/>
            <a:ext cx="5838825" cy="3533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0455" y="1123315"/>
            <a:ext cx="7222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</a:t>
            </a:r>
            <a:r>
              <a:rPr lang="zh-CN" altLang="en-US"/>
              <a:t>选择开始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按钮，选择对应导入的模板；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上传模板之后注意选择</a:t>
            </a:r>
            <a:r>
              <a:rPr lang="en-US" altLang="zh-CN"/>
              <a:t>“</a:t>
            </a:r>
            <a:r>
              <a:rPr lang="zh-CN" altLang="en-US"/>
              <a:t>是否提交</a:t>
            </a:r>
            <a:r>
              <a:rPr lang="en-US" altLang="zh-CN"/>
              <a:t>”</a:t>
            </a:r>
            <a:r>
              <a:rPr lang="zh-CN" altLang="en-US"/>
              <a:t>，选择</a:t>
            </a:r>
            <a:r>
              <a:rPr lang="en-US" altLang="zh-CN"/>
              <a:t>“</a:t>
            </a:r>
            <a:r>
              <a:rPr lang="zh-CN" altLang="en-US"/>
              <a:t>是</a:t>
            </a:r>
            <a:r>
              <a:rPr lang="en-US" altLang="zh-CN"/>
              <a:t>”</a:t>
            </a:r>
            <a:r>
              <a:rPr lang="zh-CN" altLang="en-US"/>
              <a:t>，数据导入系统后会被提交，有审批流程的将进入审批状态，数据无法修改；选择</a:t>
            </a:r>
            <a:r>
              <a:rPr lang="en-US" altLang="zh-CN"/>
              <a:t>“</a:t>
            </a:r>
            <a:r>
              <a:rPr lang="zh-CN" altLang="en-US"/>
              <a:t>否</a:t>
            </a:r>
            <a:r>
              <a:rPr lang="en-US" altLang="zh-CN"/>
              <a:t>”</a:t>
            </a:r>
            <a:r>
              <a:rPr lang="zh-CN" altLang="en-US"/>
              <a:t>，数据导入系统后是未提交状态，数据可以进行修改。</a:t>
            </a:r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988560" y="4374515"/>
            <a:ext cx="1072515" cy="36703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075" y="2282190"/>
            <a:ext cx="5753100" cy="39147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3090" y="7483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制定教师目标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5710" y="1441450"/>
            <a:ext cx="422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我的</a:t>
            </a:r>
            <a:r>
              <a:rPr lang="zh-CN" altLang="en-US"/>
              <a:t>目标</a:t>
            </a:r>
            <a:r>
              <a:rPr lang="en-US" altLang="zh-CN"/>
              <a:t>”</a:t>
            </a:r>
            <a:r>
              <a:rPr lang="zh-CN" altLang="en-US"/>
              <a:t>，进入我的目标设置页面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210" y="1893570"/>
            <a:ext cx="9577070" cy="46596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9295" y="828675"/>
            <a:ext cx="11282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进入个人目标页面后，需要注意学年的选择。比如：新增</a:t>
            </a:r>
            <a:r>
              <a:rPr lang="en-US"/>
              <a:t>2019-2020</a:t>
            </a:r>
            <a:r>
              <a:rPr lang="zh-CN" altLang="en-US"/>
              <a:t>学年的目标，需要切换到</a:t>
            </a:r>
            <a:r>
              <a:rPr lang="en-US" altLang="zh-CN"/>
              <a:t>2019-2020</a:t>
            </a:r>
            <a:r>
              <a:rPr lang="zh-CN" altLang="en-US"/>
              <a:t>学</a:t>
            </a:r>
            <a:r>
              <a:rPr lang="zh-CN" altLang="en-US"/>
              <a:t>年。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56385"/>
            <a:ext cx="10134600" cy="46786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7"/>
          <p:cNvSpPr/>
          <p:nvPr/>
        </p:nvSpPr>
        <p:spPr>
          <a:xfrm>
            <a:off x="463550" y="214655"/>
            <a:ext cx="1670685" cy="519430"/>
          </a:xfrm>
          <a:prstGeom prst="rect">
            <a:avLst/>
          </a:prstGeom>
          <a:ln w="12700">
            <a:miter lim="400000"/>
          </a:ln>
        </p:spPr>
        <p:txBody>
          <a:bodyPr wrap="square" lIns="121919" tIns="121919" rIns="121919" bIns="121919">
            <a:spAutoFit/>
          </a:bodyPr>
          <a:lstStyle>
            <a:lvl1pPr algn="l" defTabSz="1219200">
              <a:defRPr sz="4000">
                <a:solidFill>
                  <a:srgbClr val="C1C1C1"/>
                </a:solidFill>
              </a:defRPr>
            </a:lvl1pPr>
          </a:lstStyle>
          <a:p>
            <a:r>
              <a:rPr lang="en-US" sz="1800" dirty="0"/>
              <a:t>CONTENT</a:t>
            </a:r>
            <a:endParaRPr sz="1800" dirty="0"/>
          </a:p>
        </p:txBody>
      </p:sp>
      <p:sp>
        <p:nvSpPr>
          <p:cNvPr id="3" name="Shape 278"/>
          <p:cNvSpPr/>
          <p:nvPr/>
        </p:nvSpPr>
        <p:spPr>
          <a:xfrm>
            <a:off x="2132305" y="236732"/>
            <a:ext cx="650240" cy="449580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l" defTabSz="822960">
              <a:defRPr sz="6000">
                <a:solidFill>
                  <a:srgbClr val="53585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pPr algn="ctr"/>
            <a:r>
              <a:rPr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  <a:endParaRPr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52140" y="1309779"/>
            <a:ext cx="3894455" cy="521970"/>
            <a:chOff x="918210" y="1898015"/>
            <a:chExt cx="3894455" cy="521970"/>
          </a:xfrm>
        </p:grpSpPr>
        <p:sp>
          <p:nvSpPr>
            <p:cNvPr id="6" name="Shape 274"/>
            <p:cNvSpPr/>
            <p:nvPr/>
          </p:nvSpPr>
          <p:spPr>
            <a:xfrm>
              <a:off x="1059815" y="1898016"/>
              <a:ext cx="1641475" cy="43561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4293" tIns="64293" rIns="64293" bIns="64293" anchor="ctr">
              <a:spAutoFit/>
            </a:bodyPr>
            <a:lstStyle>
              <a:lvl1pPr algn="l">
                <a:defRPr sz="17000">
                  <a:solidFill>
                    <a:srgbClr val="FFFFF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endParaRPr sz="2000">
                <a:solidFill>
                  <a:schemeClr val="tx2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8210" y="1898015"/>
              <a:ext cx="38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mtClean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01 </a:t>
              </a:r>
              <a:r>
                <a:rPr lang="zh-CN" altLang="en-US" sz="2800" b="1" smtClean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登录诊改平台</a:t>
              </a:r>
              <a:endPara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77215" y="744880"/>
            <a:ext cx="1364615" cy="0"/>
          </a:xfrm>
          <a:prstGeom prst="line">
            <a:avLst/>
          </a:prstGeom>
          <a:ln w="19050">
            <a:solidFill>
              <a:srgbClr val="12C9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52140" y="325922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03 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 sz="28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52140" y="4244975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04 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和诊断分析</a:t>
            </a:r>
            <a:endParaRPr lang="zh-CN" altLang="en-US" sz="28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52140" y="2284504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02 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</a:t>
            </a:r>
            <a:endParaRPr lang="zh-CN" altLang="en-US" sz="28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8940" y="790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填写目标内容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5825" y="99060"/>
            <a:ext cx="73069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目标名称规范要求：姓名</a:t>
            </a:r>
            <a:r>
              <a:rPr lang="en-US" altLang="zh-CN"/>
              <a:t>+</a:t>
            </a:r>
            <a:r>
              <a:rPr lang="zh-CN" altLang="en-US"/>
              <a:t>学年</a:t>
            </a:r>
            <a:r>
              <a:rPr lang="en-US" altLang="zh-CN"/>
              <a:t>+</a:t>
            </a:r>
            <a:r>
              <a:rPr lang="zh-CN" altLang="en-US"/>
              <a:t>学年</a:t>
            </a:r>
            <a:r>
              <a:rPr lang="zh-CN" altLang="en-US"/>
              <a:t>目标，</a:t>
            </a:r>
            <a:endParaRPr lang="zh-CN" altLang="en-US"/>
          </a:p>
          <a:p>
            <a:r>
              <a:rPr lang="zh-CN" altLang="en-US"/>
              <a:t>举例：</a:t>
            </a:r>
            <a:r>
              <a:rPr lang="zh-CN"/>
              <a:t>张三</a:t>
            </a:r>
            <a:r>
              <a:rPr lang="en-US" altLang="zh-CN"/>
              <a:t>2020-2021</a:t>
            </a:r>
            <a:r>
              <a:rPr lang="zh-CN" altLang="en-US"/>
              <a:t>学</a:t>
            </a:r>
            <a:r>
              <a:rPr lang="zh-CN" altLang="en-US"/>
              <a:t>年</a:t>
            </a:r>
            <a:r>
              <a:rPr lang="zh-CN" altLang="en-US"/>
              <a:t>目标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注意：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2019-2020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学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年的目标保存过后不可修改，不可删除切记一定要核对好信息后再做保存！！！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0060" y="1367155"/>
            <a:ext cx="1031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ym typeface="+mn-ea"/>
              </a:rPr>
              <a:t>1.</a:t>
            </a:r>
            <a:r>
              <a:rPr lang="zh-CN" altLang="en-US">
                <a:sym typeface="+mn-ea"/>
              </a:rPr>
              <a:t>输入个人目标名称；</a:t>
            </a: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对目标进行文字描述；</a:t>
            </a: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目标关联从三个目标内选择一个；</a:t>
            </a:r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最后进行保存。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1997710"/>
            <a:ext cx="10399395" cy="41859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3605" y="7788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4.4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诊断分析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880" y="1551940"/>
            <a:ext cx="958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在应用中心点击诊断分析，进入诊断分析模块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530" y="1996440"/>
            <a:ext cx="9679940" cy="45878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2515" y="990600"/>
            <a:ext cx="94405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目标概览：可以看到所有人制定的目标，所有学生制定目标的详细情况及完成情况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1995" y="1933575"/>
            <a:ext cx="10469245" cy="43529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68325" y="990600"/>
            <a:ext cx="983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我的目标中可以看到自己制定的个人目标，对目标进行分析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805940"/>
            <a:ext cx="10180320" cy="41890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87350" y="843280"/>
            <a:ext cx="10874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点击编辑按钮，填写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自我诊断意见、改进措施、改进成效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" y="1379855"/>
            <a:ext cx="10066020" cy="47320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880" y="742315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示例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" y="1556385"/>
            <a:ext cx="10195560" cy="45262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835" y="361950"/>
            <a:ext cx="5909945" cy="31038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小知识点分享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0100" y="990600"/>
            <a:ext cx="467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校情数据智能分析平台</a:t>
            </a:r>
            <a:r>
              <a:rPr lang="en-US" altLang="zh-CN"/>
              <a:t>”</a:t>
            </a:r>
            <a:r>
              <a:rPr lang="zh-CN" altLang="en-US"/>
              <a:t>可返回个人主页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725930"/>
            <a:ext cx="9467850" cy="44824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sz="80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浏览器使用建议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5835" y="1076960"/>
            <a:ext cx="82829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建议使用以下浏览器</a:t>
            </a:r>
            <a:r>
              <a:rPr lang="zh-CN" altLang="en-US"/>
              <a:t>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1.</a:t>
            </a:r>
            <a:r>
              <a:rPr lang="zh-CN" altLang="en-US"/>
              <a:t>谷歌浏览器   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下载地址：https://www.google.cn/intl/zh-CN/chrome/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  图标：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2.360</a:t>
            </a:r>
            <a:r>
              <a:rPr lang="zh-CN" altLang="en-US"/>
              <a:t>极</a:t>
            </a:r>
            <a:r>
              <a:rPr lang="zh-CN" altLang="en-US"/>
              <a:t>速浏览器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r>
              <a:rPr lang="zh-CN" altLang="en-US">
                <a:sym typeface="+mn-ea"/>
              </a:rPr>
              <a:t>下载地址：https://browser.360.cn/ee/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 图标：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	3.360</a:t>
            </a:r>
            <a:r>
              <a:rPr lang="zh-CN" altLang="en-US">
                <a:sym typeface="+mn-ea"/>
              </a:rPr>
              <a:t>浏览器使用极速模式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2582545"/>
            <a:ext cx="9429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155" y="4685030"/>
            <a:ext cx="811530" cy="798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155" y="6052185"/>
            <a:ext cx="910590" cy="7988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700" y="1376680"/>
            <a:ext cx="11637645" cy="28981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平台登录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进入学校官网，通过机构设置</a:t>
            </a:r>
            <a:r>
              <a:rPr lang="en-US" altLang="zh-CN"/>
              <a:t>-</a:t>
            </a:r>
            <a:r>
              <a:rPr lang="zh-CN" altLang="en-US"/>
              <a:t>运行治理访问诊改办官网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点击</a:t>
            </a:r>
            <a:r>
              <a:rPr lang="en-US" altLang="zh-CN">
                <a:solidFill>
                  <a:schemeClr val="tx1"/>
                </a:solidFill>
              </a:rPr>
              <a:t>‘</a:t>
            </a:r>
            <a:r>
              <a:rPr lang="zh-CN" altLang="en-US">
                <a:solidFill>
                  <a:schemeClr val="tx1"/>
                </a:solidFill>
              </a:rPr>
              <a:t>诊改平台</a:t>
            </a:r>
            <a:r>
              <a:rPr lang="en-US" altLang="zh-CN">
                <a:solidFill>
                  <a:schemeClr val="tx1"/>
                </a:solidFill>
              </a:rPr>
              <a:t>’</a:t>
            </a:r>
            <a:r>
              <a:rPr lang="zh-CN" altLang="en-US">
                <a:solidFill>
                  <a:schemeClr val="tx1"/>
                </a:solidFill>
              </a:rPr>
              <a:t>进入诊改平台登录界面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：在学校内网可以直接访问http://192.168.11.61/platform/index.html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062095"/>
            <a:ext cx="11637010" cy="26790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进入诊改平台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1330325"/>
            <a:ext cx="11037570" cy="4994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760" y="685165"/>
            <a:ext cx="10273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输入账号密码及验证码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账号为教职工工号，密码与工号一致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外网登录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在外进行平台访问的时候需要使用学校的</a:t>
            </a:r>
            <a:r>
              <a:rPr lang="en-US" altLang="zh-CN"/>
              <a:t>VPN</a:t>
            </a:r>
            <a:r>
              <a:rPr lang="zh-CN" altLang="en-US"/>
              <a:t>进行登录</a:t>
            </a:r>
            <a:endParaRPr lang="en-US" altLang="zh-CN"/>
          </a:p>
          <a:p>
            <a:r>
              <a:rPr lang="en-US" altLang="zh-CN">
                <a:solidFill>
                  <a:schemeClr val="tx1"/>
                </a:solidFill>
              </a:rPr>
              <a:t>2.VPN</a:t>
            </a:r>
            <a:r>
              <a:rPr lang="zh-CN" altLang="en-US">
                <a:solidFill>
                  <a:schemeClr val="tx1"/>
                </a:solidFill>
              </a:rPr>
              <a:t>链接成功之后界面如下所示，访问平台方式与上述相同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：链接成功后可以直接访问http://192.168.11.61/platform/index.html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760" y="1808480"/>
            <a:ext cx="10822305" cy="47764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</a:t>
            </a:r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首页</a:t>
            </a:r>
            <a:r>
              <a:rPr lang="zh-CN" altLang="en-US"/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2140" y="1611630"/>
            <a:ext cx="9637395" cy="465391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</p:tagLst>
</file>

<file path=ppt/tags/tag3.xml><?xml version="1.0" encoding="utf-8"?>
<p:tagLst xmlns:p="http://schemas.openxmlformats.org/presentationml/2006/main">
  <p:tag name="KSO_WM_UNIT_PLACING_PICTURE_USER_VIEWPORT" val="{&quot;height&quot;:9816,&quot;width&quot;:23004}"/>
</p:tagLst>
</file>

<file path=ppt/tags/tag4.xml><?xml version="1.0" encoding="utf-8"?>
<p:tagLst xmlns:p="http://schemas.openxmlformats.org/presentationml/2006/main">
  <p:tag name="KSO_WM_UNIT_PLACING_PICTURE_USER_VIEWPORT" val="{&quot;height&quot;:7764,&quot;width&quot;:15852}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1724</Words>
  <Application>WPS 演示</Application>
  <PresentationFormat>宽屏</PresentationFormat>
  <Paragraphs>165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Times New Roman</vt:lpstr>
      <vt:lpstr>Helvetica Neue UltraLight</vt:lpstr>
      <vt:lpstr>Segoe Print</vt:lpstr>
      <vt:lpstr>Arial Unicode MS</vt:lpstr>
      <vt:lpstr>等线</vt:lpstr>
      <vt:lpstr>Lantinghei SC Extralight</vt:lpstr>
      <vt:lpstr>Office 主题</vt:lpstr>
      <vt:lpstr>空白页</vt:lpstr>
      <vt:lpstr>PowerPoint 演示文稿</vt:lpstr>
      <vt:lpstr>PowerPoint 演示文稿</vt:lpstr>
      <vt:lpstr>PowerPoint 演示文稿</vt:lpstr>
      <vt:lpstr>浏览器使用建议</vt:lpstr>
      <vt:lpstr>1.平台登录</vt:lpstr>
      <vt:lpstr>2.进入诊改平台</vt:lpstr>
      <vt:lpstr>1.外网登录</vt:lpstr>
      <vt:lpstr>PowerPoint 演示文稿</vt:lpstr>
      <vt:lpstr>首页介绍</vt:lpstr>
      <vt:lpstr>首页介绍</vt:lpstr>
      <vt:lpstr>PowerPoint 演示文稿</vt:lpstr>
      <vt:lpstr>数据填报模块</vt:lpstr>
      <vt:lpstr>数据填报模块</vt:lpstr>
      <vt:lpstr>数据填报模块 </vt:lpstr>
      <vt:lpstr>数据填报模块</vt:lpstr>
      <vt:lpstr>数据填报模块</vt:lpstr>
      <vt:lpstr>PowerPoint 演示文稿</vt:lpstr>
      <vt:lpstr>目标标准和诊断分析 </vt:lpstr>
      <vt:lpstr>目标标准和诊断分析</vt:lpstr>
      <vt:lpstr>目标标准和诊断分析 </vt:lpstr>
      <vt:lpstr>目标标准和诊断分析</vt:lpstr>
      <vt:lpstr>目标标准和诊断分析</vt:lpstr>
      <vt:lpstr>目标标准和诊断分析</vt:lpstr>
      <vt:lpstr>目标标准和诊断分析</vt:lpstr>
      <vt:lpstr>目标标准和诊断分析</vt:lpstr>
      <vt:lpstr>小知识点分享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73500</cp:lastModifiedBy>
  <cp:revision>345</cp:revision>
  <dcterms:created xsi:type="dcterms:W3CDTF">2018-03-01T02:03:00Z</dcterms:created>
  <dcterms:modified xsi:type="dcterms:W3CDTF">2021-03-29T01:22:55Z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KSORubyTemplateID">
    <vt:lpwstr>2</vt:lpwstr>
  </property>
  <property fmtid="{D5CDD505-2E9C-101B-9397-08002B2CF9AE}" pid="4" name="ICV">
    <vt:lpwstr>0F59DBD337FF4B7A9FE8D46259734D8D</vt:lpwstr>
  </property>
</Properties>
</file>