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3"/>
  </p:sldMasterIdLst>
  <p:notesMasterIdLst>
    <p:notesMasterId r:id="rId19"/>
  </p:notesMasterIdLst>
  <p:handoutMasterIdLst>
    <p:handoutMasterId r:id="rId20"/>
  </p:handoutMasterIdLst>
  <p:sldIdLst>
    <p:sldId id="268" r:id="rId4"/>
    <p:sldId id="538" r:id="rId5"/>
    <p:sldId id="590" r:id="rId6"/>
    <p:sldId id="591" r:id="rId7"/>
    <p:sldId id="540" r:id="rId8"/>
    <p:sldId id="546" r:id="rId9"/>
    <p:sldId id="547" r:id="rId10"/>
    <p:sldId id="592" r:id="rId11"/>
    <p:sldId id="593" r:id="rId12"/>
    <p:sldId id="594" r:id="rId13"/>
    <p:sldId id="637" r:id="rId14"/>
    <p:sldId id="638" r:id="rId15"/>
    <p:sldId id="639" r:id="rId16"/>
    <p:sldId id="566" r:id="rId17"/>
    <p:sldId id="276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A8"/>
    <a:srgbClr val="FF5050"/>
    <a:srgbClr val="00C9BE"/>
    <a:srgbClr val="A80000"/>
    <a:srgbClr val="D6A300"/>
    <a:srgbClr val="B40000"/>
    <a:srgbClr val="00FF00"/>
    <a:srgbClr val="ED2F41"/>
    <a:srgbClr val="E8977E"/>
    <a:srgbClr val="49A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59" autoAdjust="0"/>
    <p:restoredTop sz="86550" autoAdjust="0"/>
  </p:normalViewPr>
  <p:slideViewPr>
    <p:cSldViewPr snapToGrid="0">
      <p:cViewPr varScale="1">
        <p:scale>
          <a:sx n="74" d="100"/>
          <a:sy n="74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24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A16B-B089-4EFE-834B-69B7F141B5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F6DE3-D762-49F8-8BAD-58226EC4FB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底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资源 9@2x"/>
          <p:cNvPicPr>
            <a:picLocks noChangeAspect="1"/>
          </p:cNvPicPr>
          <p:nvPr userDrawn="1"/>
        </p:nvPicPr>
        <p:blipFill>
          <a:blip r:embed="rId2" cstate="print"/>
          <a:srcRect t="11588" b="24371"/>
          <a:stretch>
            <a:fillRect/>
          </a:stretch>
        </p:blipFill>
        <p:spPr>
          <a:xfrm flipH="1">
            <a:off x="2987692" y="0"/>
            <a:ext cx="9060180" cy="687451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519543"/>
          </a:xfrm>
          <a:prstGeom prst="rect">
            <a:avLst/>
          </a:prstGeom>
        </p:spPr>
        <p:txBody>
          <a:bodyPr anchor="ctr"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tags" Target="../tags/tag1.xml"/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资源 6@2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" y="1031240"/>
            <a:ext cx="2756535" cy="570865"/>
          </a:xfrm>
          <a:prstGeom prst="rect">
            <a:avLst/>
          </a:prstGeom>
          <a:effectLst>
            <a:reflection blurRad="12700" stA="15000" endA="300" endPos="70000" dist="63500" dir="5400000" sy="-100000" algn="bl" rotWithShape="0"/>
          </a:effectLst>
        </p:spPr>
      </p:pic>
      <p:sp>
        <p:nvSpPr>
          <p:cNvPr id="8" name="文本框 7"/>
          <p:cNvSpPr txBox="1"/>
          <p:nvPr/>
        </p:nvSpPr>
        <p:spPr>
          <a:xfrm>
            <a:off x="899795" y="6153785"/>
            <a:ext cx="41402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bg1"/>
                </a:solidFill>
              </a:rPr>
              <a:t>教育信息化领航者</a:t>
            </a:r>
            <a:endParaRPr lang="zh-CN" sz="1400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0893" y="2293022"/>
            <a:ext cx="5356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000" b="1" smtClean="0">
                <a:solidFill>
                  <a:schemeClr val="bg1"/>
                </a:solidFill>
              </a:rPr>
              <a:t>任务管理操作指引</a:t>
            </a:r>
            <a:endParaRPr lang="zh-CN" altLang="en-US" sz="4000" b="1" smtClean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3298" y="4439928"/>
            <a:ext cx="18186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chemeClr val="bg1"/>
                </a:solidFill>
              </a:rPr>
              <a:t>    </a:t>
            </a:r>
            <a:r>
              <a:rPr lang="en-US" altLang="zh-CN" sz="2000" b="1" smtClean="0">
                <a:solidFill>
                  <a:schemeClr val="bg1"/>
                </a:solidFill>
              </a:rPr>
              <a:t>2021</a:t>
            </a:r>
            <a:r>
              <a:rPr lang="zh-CN" altLang="en-US" sz="2000" b="1" smtClean="0">
                <a:solidFill>
                  <a:schemeClr val="bg1"/>
                </a:solidFill>
              </a:rPr>
              <a:t>年</a:t>
            </a:r>
            <a:r>
              <a:rPr lang="en-US" altLang="zh-CN" sz="2000" b="1" smtClean="0">
                <a:solidFill>
                  <a:schemeClr val="bg1"/>
                </a:solidFill>
              </a:rPr>
              <a:t>03</a:t>
            </a:r>
            <a:r>
              <a:rPr lang="zh-CN" altLang="en-US" sz="2000" b="1" smtClean="0">
                <a:solidFill>
                  <a:schemeClr val="bg1"/>
                </a:solidFill>
              </a:rPr>
              <a:t>月</a:t>
            </a:r>
            <a:endParaRPr lang="zh-CN" altLang="en-US" sz="2000" b="1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27735" y="854075"/>
            <a:ext cx="97790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当任务汇报后审核人会对汇报的任务进行审核、审核通过后会在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已完成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中显示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495" y="1745615"/>
            <a:ext cx="9882505" cy="44189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</a:t>
            </a:r>
            <a:r>
              <a:rPr lang="en-US" altLang="zh-CN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-</a:t>
            </a:r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任务审核</a:t>
            </a:r>
            <a:endParaRPr lang="zh-CN" altLang="en-US" sz="40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206500" y="892175"/>
            <a:ext cx="97790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选择我审核的任务；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状态为：未审核；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点击按钮进行审核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185" y="1626235"/>
            <a:ext cx="10013315" cy="42976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206500" y="892175"/>
            <a:ext cx="97790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选择我审核的任务；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状态为：未审核；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点击按钮进行审核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" y="1626870"/>
            <a:ext cx="10187940" cy="463296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小知识点分享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00100" y="990600"/>
            <a:ext cx="467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点击</a:t>
            </a:r>
            <a:r>
              <a:rPr lang="en-US" altLang="zh-CN"/>
              <a:t>“</a:t>
            </a:r>
            <a:r>
              <a:rPr lang="zh-CN" altLang="en-US"/>
              <a:t>校情数据智能分析平台</a:t>
            </a:r>
            <a:r>
              <a:rPr lang="en-US" altLang="zh-CN"/>
              <a:t>”</a:t>
            </a:r>
            <a:r>
              <a:rPr lang="zh-CN" altLang="en-US"/>
              <a:t>可返回个人主页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940" y="1701165"/>
            <a:ext cx="10119360" cy="449961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32180" y="4472305"/>
            <a:ext cx="33420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</a:rPr>
              <a:t>教育信息化领航者</a:t>
            </a:r>
            <a:endParaRPr lang="zh-CN" sz="140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55" name="Shape 955"/>
          <p:cNvSpPr/>
          <p:nvPr/>
        </p:nvSpPr>
        <p:spPr>
          <a:xfrm>
            <a:off x="784433" y="1530575"/>
            <a:ext cx="4512945" cy="133223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825500">
              <a:defRPr sz="10000">
                <a:solidFill>
                  <a:srgbClr val="FFFFFF"/>
                </a:solidFill>
              </a:defRPr>
            </a:lvl1pPr>
          </a:lstStyle>
          <a:p>
            <a:r>
              <a:rPr sz="80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sz="80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751320" y="3549015"/>
            <a:ext cx="5441950" cy="0"/>
          </a:xfrm>
          <a:prstGeom prst="line">
            <a:avLst/>
          </a:prstGeom>
          <a:ln w="25400">
            <a:solidFill>
              <a:srgbClr val="12C9B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751320" y="41351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www.campsg.cn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51320" y="3927475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WEB :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51320" y="466725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TEL :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51320" y="49479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021-54278188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51320" y="552069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ADD :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pic>
        <p:nvPicPr>
          <p:cNvPr id="13" name="图片 12" descr="资源 1@2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" y="3663950"/>
            <a:ext cx="2527935" cy="5391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727825" y="5827395"/>
            <a:ext cx="5619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上海市徐汇区虹梅路1905号远中科研楼501室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南京市江宁区长亭街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号俊杰大厦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1802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首页</a:t>
            </a:r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介绍</a:t>
            </a:r>
            <a:endParaRPr lang="zh-CN" altLang="en-US" sz="40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首页</a:t>
            </a:r>
            <a:r>
              <a:rPr lang="zh-CN" altLang="en-US"/>
              <a:t>介绍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35940" y="879475"/>
            <a:ext cx="10709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所有功能模块都在个人主页与应用中心内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730" y="1588770"/>
            <a:ext cx="9273540" cy="48945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首页</a:t>
            </a:r>
            <a:r>
              <a:rPr lang="zh-CN" altLang="en-US">
                <a:sym typeface="+mn-ea"/>
              </a:rPr>
              <a:t>介绍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61365" y="750570"/>
            <a:ext cx="100209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首先我们进入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“应用中心”将会用到的功能模块设置为常用状态，这样就可以在个人主页中直接进行跳转而不是频繁进入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“应用中心”之后在进行跳转。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如图所示，将目标标准、诊断分析、数据填报、规划制度设置为常用模块。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注：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鼠标触碰模块名称，右上角点击</a:t>
            </a:r>
            <a:r>
              <a:rPr lang="en-US" altLang="zh-CN" sz="2400" b="0">
                <a:latin typeface="Calibri" panose="020F0502020204030204" charset="0"/>
                <a:ea typeface="宋体" panose="02010600030101010101" pitchFamily="2" charset="-122"/>
              </a:rPr>
              <a:t>“+”</a:t>
            </a:r>
            <a:r>
              <a:rPr lang="zh-CN" altLang="en-US" sz="2400" b="0">
                <a:latin typeface="Calibri" panose="020F0502020204030204" charset="0"/>
                <a:ea typeface="宋体" panose="02010600030101010101" pitchFamily="2" charset="-122"/>
              </a:rPr>
              <a:t>添加位常用应用。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365" y="2453640"/>
            <a:ext cx="8925560" cy="402717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</a:t>
            </a:r>
            <a:r>
              <a:rPr lang="en-US" altLang="zh-CN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-</a:t>
            </a:r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任务汇报</a:t>
            </a:r>
            <a:endParaRPr lang="zh-CN" altLang="en-US" sz="40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1685" y="382905"/>
            <a:ext cx="103854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在应用中心页面，选择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任务管理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1520" y="1409700"/>
            <a:ext cx="10050780" cy="48006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52120" y="877570"/>
            <a:ext cx="107524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2000"/>
              <a:t>1.</a:t>
            </a:r>
            <a:r>
              <a:rPr lang="zh-CN" altLang="en-US" sz="2000"/>
              <a:t>选择管理我的任务  </a:t>
            </a:r>
            <a:r>
              <a:rPr lang="en-US" altLang="zh-CN" sz="2000"/>
              <a:t>2.</a:t>
            </a:r>
            <a:r>
              <a:rPr lang="zh-CN" altLang="en-US" sz="2000"/>
              <a:t>选择我执行的任务 </a:t>
            </a:r>
            <a:r>
              <a:rPr lang="en-US" altLang="zh-CN" sz="2000"/>
              <a:t>3.</a:t>
            </a:r>
            <a:r>
              <a:rPr lang="zh-CN" altLang="en-US" sz="2000"/>
              <a:t>对时间进行切换、需要汇报哪年的任务时间就切换到</a:t>
            </a:r>
            <a:r>
              <a:rPr lang="en-US" altLang="zh-CN" sz="2000"/>
              <a:t>x</a:t>
            </a:r>
            <a:r>
              <a:rPr lang="zh-CN" altLang="en-US" sz="2000"/>
              <a:t>年</a:t>
            </a:r>
            <a:r>
              <a:rPr lang="en-US" altLang="zh-CN" sz="2000"/>
              <a:t>1</a:t>
            </a:r>
            <a:r>
              <a:rPr lang="zh-CN" altLang="en-US" sz="2000"/>
              <a:t>月</a:t>
            </a:r>
            <a:endParaRPr lang="zh-CN" altLang="en-US" sz="20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580" y="1746885"/>
            <a:ext cx="9605645" cy="471297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</p:spPr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任务管理模块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25450" y="859790"/>
            <a:ext cx="90455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1.2019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2020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年的任务会在：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进行中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和 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预警中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可进行查看； 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点击汇报按钮可进入任务汇报页面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769110"/>
            <a:ext cx="9839325" cy="419544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96010" y="894715"/>
            <a:ext cx="102031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/>
              <a:t>1.</a:t>
            </a:r>
            <a:r>
              <a:rPr lang="zh-CN" altLang="en-US"/>
              <a:t>有</a:t>
            </a:r>
            <a:r>
              <a:rPr lang="zh-CN" altLang="en-US"/>
              <a:t>两种汇报方式一种为：任务没有完成的进度汇报；一种为：任务已完成的完成汇报、具体看任务</a:t>
            </a:r>
            <a:endParaRPr lang="zh-CN" altLang="en-US"/>
          </a:p>
          <a:p>
            <a:r>
              <a:rPr lang="zh-CN" altLang="en-US"/>
              <a:t>完成情况来选择；   </a:t>
            </a:r>
            <a:r>
              <a:rPr lang="en-US" altLang="zh-CN"/>
              <a:t>2.</a:t>
            </a:r>
            <a:r>
              <a:rPr lang="zh-CN" altLang="en-US"/>
              <a:t>填写执行该任务时使用的资金、如果没有则不填；  </a:t>
            </a:r>
            <a:r>
              <a:rPr lang="en-US" altLang="zh-CN"/>
              <a:t>3.</a:t>
            </a:r>
            <a:r>
              <a:rPr lang="zh-CN" altLang="en-US"/>
              <a:t>填写任务汇报详情；</a:t>
            </a:r>
            <a:endParaRPr lang="zh-CN" altLang="en-US"/>
          </a:p>
          <a:p>
            <a:r>
              <a:rPr lang="en-US" altLang="zh-CN"/>
              <a:t>4.</a:t>
            </a:r>
            <a:r>
              <a:rPr lang="zh-CN" altLang="en-US"/>
              <a:t>上传附件；  </a:t>
            </a:r>
            <a:r>
              <a:rPr lang="en-US" altLang="zh-CN"/>
              <a:t>5.</a:t>
            </a:r>
            <a:r>
              <a:rPr lang="zh-CN" altLang="en-US"/>
              <a:t>点击提交；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040" y="1949450"/>
            <a:ext cx="9558020" cy="440118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14"/>
  <p:tag name="KSO_WM_TEMPLATE_SCENE_ID" val="1"/>
  <p:tag name="KSO_WM_TEMPLATE_JOB_ID" val="14"/>
  <p:tag name="KSO_WM_TEMPLATE_TOPIC_DEFAULT" val="0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空白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711</Words>
  <Application>WPS 演示</Application>
  <PresentationFormat>宽屏</PresentationFormat>
  <Paragraphs>77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Lantinghei SC Extralight</vt:lpstr>
      <vt:lpstr>Segoe Print</vt:lpstr>
      <vt:lpstr>Helvetica Neue UltraLight</vt:lpstr>
      <vt:lpstr>Calibri</vt:lpstr>
      <vt:lpstr>Times New Roman</vt:lpstr>
      <vt:lpstr>Arial Unicode MS</vt:lpstr>
      <vt:lpstr>等线</vt:lpstr>
      <vt:lpstr>Office 主题</vt:lpstr>
      <vt:lpstr>空白页</vt:lpstr>
      <vt:lpstr>PowerPoint 演示文稿</vt:lpstr>
      <vt:lpstr>PowerPoint 演示文稿</vt:lpstr>
      <vt:lpstr>首页介绍</vt:lpstr>
      <vt:lpstr>首页介绍</vt:lpstr>
      <vt:lpstr>PowerPoint 演示文稿</vt:lpstr>
      <vt:lpstr>任务管理模块</vt:lpstr>
      <vt:lpstr>任务管理模块</vt:lpstr>
      <vt:lpstr>任务管理模块 </vt:lpstr>
      <vt:lpstr>任务管理模块</vt:lpstr>
      <vt:lpstr>任务管理模块</vt:lpstr>
      <vt:lpstr>PowerPoint 演示文稿</vt:lpstr>
      <vt:lpstr>任务管理模块</vt:lpstr>
      <vt:lpstr>任务管理模块</vt:lpstr>
      <vt:lpstr>小知识点分享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73500</cp:lastModifiedBy>
  <cp:revision>342</cp:revision>
  <dcterms:created xsi:type="dcterms:W3CDTF">2018-03-01T02:03:00Z</dcterms:created>
  <dcterms:modified xsi:type="dcterms:W3CDTF">2021-03-29T01:27:02Z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KSORubyTemplateID">
    <vt:lpwstr>2</vt:lpwstr>
  </property>
  <property fmtid="{D5CDD505-2E9C-101B-9397-08002B2CF9AE}" pid="4" name="ICV">
    <vt:lpwstr>143D6D7C8D41449AB007FE58BA58427E</vt:lpwstr>
  </property>
</Properties>
</file>