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9"/>
  </p:notesMasterIdLst>
  <p:handoutMasterIdLst>
    <p:handoutMasterId r:id="rId30"/>
  </p:handoutMasterIdLst>
  <p:sldIdLst>
    <p:sldId id="268" r:id="rId3"/>
    <p:sldId id="740" r:id="rId4"/>
    <p:sldId id="454" r:id="rId5"/>
    <p:sldId id="626" r:id="rId6"/>
    <p:sldId id="741" r:id="rId7"/>
    <p:sldId id="538" r:id="rId8"/>
    <p:sldId id="742" r:id="rId9"/>
    <p:sldId id="743" r:id="rId10"/>
    <p:sldId id="744" r:id="rId11"/>
    <p:sldId id="694" r:id="rId12"/>
    <p:sldId id="695" r:id="rId13"/>
    <p:sldId id="722" r:id="rId14"/>
    <p:sldId id="723" r:id="rId15"/>
    <p:sldId id="540" r:id="rId16"/>
    <p:sldId id="547" r:id="rId17"/>
    <p:sldId id="677" r:id="rId18"/>
    <p:sldId id="548" r:id="rId19"/>
    <p:sldId id="577" r:id="rId20"/>
    <p:sldId id="610" r:id="rId21"/>
    <p:sldId id="611" r:id="rId22"/>
    <p:sldId id="545" r:id="rId23"/>
    <p:sldId id="579" r:id="rId24"/>
    <p:sldId id="550" r:id="rId25"/>
    <p:sldId id="557" r:id="rId26"/>
    <p:sldId id="603" r:id="rId27"/>
    <p:sldId id="27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5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159" autoAdjust="0"/>
    <p:restoredTop sz="86550" autoAdjust="0"/>
  </p:normalViewPr>
  <p:slideViewPr>
    <p:cSldViewPr snapToGrid="0" showGuides="1">
      <p:cViewPr varScale="1">
        <p:scale>
          <a:sx n="74" d="100"/>
          <a:sy n="74" d="100"/>
        </p:scale>
        <p:origin x="591" y="48"/>
      </p:cViewPr>
      <p:guideLst>
        <p:guide orient="horz" pos="2125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课程负责人操作指引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    </a:t>
            </a:r>
            <a:r>
              <a:rPr lang="en-US" altLang="zh-CN" sz="2000" b="1">
                <a:solidFill>
                  <a:schemeClr val="bg1"/>
                </a:solidFill>
              </a:rPr>
              <a:t>2023</a:t>
            </a:r>
            <a:r>
              <a:rPr lang="zh-CN" altLang="en-US" sz="2000" b="1">
                <a:solidFill>
                  <a:schemeClr val="bg1"/>
                </a:solidFill>
              </a:rPr>
              <a:t>年</a:t>
            </a:r>
            <a:r>
              <a:rPr lang="en-US" altLang="zh-CN" sz="2000" b="1">
                <a:solidFill>
                  <a:schemeClr val="bg1"/>
                </a:solidFill>
              </a:rPr>
              <a:t>05</a:t>
            </a:r>
            <a:r>
              <a:rPr lang="zh-CN" altLang="en-US" sz="2000" b="1">
                <a:solidFill>
                  <a:schemeClr val="bg1"/>
                </a:solidFill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235710" y="1455420"/>
            <a:ext cx="37642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，进入目标设置页面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235710" y="810260"/>
            <a:ext cx="2480310" cy="73723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3.1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制定课程目标</a:t>
            </a:r>
            <a:endParaRPr lang="zh-CN" altLang="en-US" b="1">
              <a:latin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1200" y="2004695"/>
            <a:ext cx="9626600" cy="4371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3905" y="990600"/>
            <a:ext cx="9751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进入专业目标页面后，需要注意学年的选择。比如：新增</a:t>
            </a:r>
            <a:r>
              <a:rPr lang="en-US" dirty="0"/>
              <a:t>2023</a:t>
            </a:r>
            <a:r>
              <a:rPr lang="zh-CN" altLang="en-US" dirty="0"/>
              <a:t>年课程目标，需要选择</a:t>
            </a:r>
            <a:r>
              <a:rPr lang="en-US" altLang="zh-CN" dirty="0"/>
              <a:t>2023</a:t>
            </a:r>
            <a:r>
              <a:rPr lang="zh-CN" altLang="en-US" dirty="0"/>
              <a:t>年。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8818C90-62C9-7F97-65A0-AE3299B4B7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5729" y="2084916"/>
            <a:ext cx="9720542" cy="359129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425" y="1353820"/>
            <a:ext cx="8983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选择专业所在院系，选择课程；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从四个目标内选择一个进行关联；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425" y="2194560"/>
            <a:ext cx="9204960" cy="392176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19455" y="858520"/>
            <a:ext cx="107524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在应用中心页面，选择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数据填报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05" y="1764665"/>
            <a:ext cx="9470390" cy="49650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 dirty="0">
                <a:latin typeface="Calibri" panose="020F0502020204030204" charset="0"/>
                <a:ea typeface="宋体" panose="02010600030101010101" pitchFamily="2" charset="-122"/>
              </a:rPr>
              <a:t>在左上方选择需要</a:t>
            </a:r>
            <a:r>
              <a:rPr lang="zh-CN" sz="2400" dirty="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rPr>
              <a:t>填报</a:t>
            </a:r>
            <a:r>
              <a:rPr lang="zh-CN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</a:rPr>
              <a:t>课程、年</a:t>
            </a:r>
            <a:r>
              <a:rPr lang="zh-CN" sz="2400" b="0" dirty="0">
                <a:latin typeface="Calibri" panose="020F0502020204030204" charset="0"/>
                <a:ea typeface="宋体" panose="02010600030101010101" pitchFamily="2" charset="-122"/>
              </a:rPr>
              <a:t>，然后再选择需要填报的指标，之后点击右侧新增按钮或是导入按钮。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F7C42F7-E532-1EC6-98BE-8134621FFEB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5920" y="2145154"/>
            <a:ext cx="8321899" cy="340352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85850" y="1809115"/>
            <a:ext cx="8366760" cy="472503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85190"/>
            <a:ext cx="102412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/>
              <a:t>数据填报保存、提交按钮说明：点击提交按钮后，无法进行修改；点击保存按钮后，可进行数据修改</a:t>
            </a:r>
          </a:p>
          <a:p>
            <a:pPr algn="l"/>
            <a:r>
              <a:rPr lang="zh-CN" altLang="en-US"/>
              <a:t>但数据并不会生效，</a:t>
            </a:r>
            <a:r>
              <a:rPr lang="zh-CN" altLang="en-US">
                <a:sym typeface="+mn-ea"/>
              </a:rPr>
              <a:t>确认无误之后可进行提交。</a:t>
            </a:r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49680" y="1671955"/>
            <a:ext cx="8549640" cy="467550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数据量大的情况，可下载模板，在模板中完成数据填写，再将模板导入系统。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0860" y="1998980"/>
            <a:ext cx="6624320" cy="405511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312920" y="1998980"/>
            <a:ext cx="7534275" cy="36385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52140" y="1309779"/>
            <a:ext cx="3894455" cy="521970"/>
            <a:chOff x="918210" y="1898015"/>
            <a:chExt cx="3894455" cy="521970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8210" y="1898015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52140" y="316397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52140" y="4043680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2140" y="219369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首页及流程介绍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2140" y="4923155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05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7440" y="2296160"/>
            <a:ext cx="5772150" cy="42672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5970" y="902335"/>
            <a:ext cx="214503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5.1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在个人主页点击诊断分析，进入诊断分析模块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07695" y="848360"/>
            <a:ext cx="983361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对目标进行诊断分析：</a:t>
            </a:r>
          </a:p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我的目标，选择课程目标，切换需要分析的年度，点击分析按钮。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816E113-4166-C076-4F47-E570312CD9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20083" y="2584232"/>
            <a:ext cx="10440473" cy="2540787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897255" y="751840"/>
            <a:ext cx="9253220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点击编辑按钮，对定性的指标进行文档上传或文字描述、填写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en-US" alt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66190" y="2134870"/>
            <a:ext cx="8808720" cy="37496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示例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9465" y="1581785"/>
            <a:ext cx="9705340" cy="40538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浏览器使用建议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1085850"/>
            <a:ext cx="8282940" cy="25359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建议使用以下浏览器：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  <a:r>
              <a:rPr lang="en-US" altLang="zh-CN" dirty="0"/>
              <a:t>1.360</a:t>
            </a:r>
            <a:r>
              <a:rPr lang="zh-CN" altLang="en-US" dirty="0"/>
              <a:t>极速浏览器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 </a:t>
            </a:r>
            <a:r>
              <a:rPr lang="zh-CN" altLang="en-US" dirty="0">
                <a:sym typeface="+mn-ea"/>
              </a:rPr>
              <a:t>下载地址：https://browser.360.cn/ee/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 图标：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43225" y="2918220"/>
            <a:ext cx="811530" cy="79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840" y="756285"/>
            <a:ext cx="1138682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打开的登陆页面输入账号密码     </a:t>
            </a:r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账号：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r>
              <a:rPr lang="zh-CN" altLang="en-US" dirty="0">
                <a:sym typeface="+mn-ea"/>
              </a:rPr>
              <a:t>  初始化密码：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endParaRPr lang="zh-CN" altLang="en-US" dirty="0"/>
          </a:p>
        </p:txBody>
      </p:sp>
      <p:pic>
        <p:nvPicPr>
          <p:cNvPr id="5" name="图片 4" descr="C:\Users\EDY\Desktop\微信截图_20230530095855.png微信截图_202305300958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76338" y="2095500"/>
            <a:ext cx="8401050" cy="39909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首页介绍及流程介绍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首页介绍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C:\Users\EDY\Desktop\微信图片_20230530100208.png微信图片_202305301002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068705" y="1637983"/>
            <a:ext cx="9416415" cy="4473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首页介绍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“应用中心”将会用到的功能模块设置为常用状态，这样就可以在个人主页中直接进行跳转而不是频繁进入“应用中心”之后在进行跳转。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</a:p>
        </p:txBody>
      </p:sp>
      <p:pic>
        <p:nvPicPr>
          <p:cNvPr id="3" name="图片 2" descr="C:\Users\EDY\Desktop\微信图片_20230530100252.png微信图片_202305301002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204595" y="2097405"/>
            <a:ext cx="9075420" cy="4311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285" y="245546"/>
            <a:ext cx="10515600" cy="826970"/>
          </a:xfrm>
        </p:spPr>
        <p:txBody>
          <a:bodyPr/>
          <a:lstStyle/>
          <a:p>
            <a:r>
              <a:rPr lang="zh-CN" altLang="en-US"/>
              <a:t>课程层面诊改流程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502553" y="1167447"/>
            <a:ext cx="88747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ym typeface="+mn-ea"/>
              </a:rPr>
              <a:t>课程诊改周期：年度</a:t>
            </a:r>
            <a:endParaRPr lang="zh-CN" altLang="en-US" dirty="0"/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、制定目标：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年初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>
                <a:sym typeface="+mn-ea"/>
              </a:rPr>
              <a:t>目标标准</a:t>
            </a:r>
            <a:r>
              <a:rPr lang="en-US" altLang="zh-CN" dirty="0"/>
              <a:t>” </a:t>
            </a:r>
            <a:r>
              <a:rPr lang="zh-CN" altLang="en-US" dirty="0"/>
              <a:t>模块，制定课程目标。</a:t>
            </a:r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、数据完善：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年中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数据填报</a:t>
            </a:r>
            <a:r>
              <a:rPr lang="en-US" altLang="zh-CN" dirty="0"/>
              <a:t>” </a:t>
            </a:r>
            <a:r>
              <a:rPr lang="zh-CN" altLang="en-US" dirty="0"/>
              <a:t>模块，填报课程指标相关数据。</a:t>
            </a:r>
          </a:p>
          <a:p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、诊断分析：</a:t>
            </a:r>
          </a:p>
          <a:p>
            <a:endParaRPr lang="zh-CN" altLang="en-US" dirty="0">
              <a:solidFill>
                <a:srgbClr val="FF0000"/>
              </a:solidFill>
            </a:endParaRPr>
          </a:p>
          <a:p>
            <a:r>
              <a:rPr lang="en-US" altLang="zh-CN" dirty="0">
                <a:solidFill>
                  <a:srgbClr val="FF0000"/>
                </a:solidFill>
              </a:rPr>
              <a:t>	</a:t>
            </a:r>
            <a:r>
              <a:rPr lang="zh-CN" altLang="en-US" dirty="0">
                <a:solidFill>
                  <a:srgbClr val="FF0000"/>
                </a:solidFill>
              </a:rPr>
              <a:t>年末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诊断分析</a:t>
            </a:r>
            <a:r>
              <a:rPr lang="en-US" altLang="zh-CN" dirty="0"/>
              <a:t>” </a:t>
            </a:r>
            <a:r>
              <a:rPr lang="zh-CN" altLang="en-US" dirty="0"/>
              <a:t>模块，查看目标中各项指标完成情况，对于未完成</a:t>
            </a:r>
            <a:r>
              <a:rPr lang="en-US" altLang="zh-CN" dirty="0"/>
              <a:t>	</a:t>
            </a:r>
            <a:r>
              <a:rPr lang="zh-CN" altLang="en-US" dirty="0"/>
              <a:t>的指标需要填写诊断意见（说明未完成的原因）、改进措施（如何改进）、预</a:t>
            </a:r>
            <a:r>
              <a:rPr lang="en-US" altLang="zh-CN" dirty="0"/>
              <a:t>	</a:t>
            </a:r>
            <a:r>
              <a:rPr lang="zh-CN" altLang="en-US" dirty="0"/>
              <a:t>期成效（下一学年的期望目标）。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  <p:tag name="KSO_WPP_MARK_KEY" val="282c9421-410e-4835-a1e6-86e1b5f8828c"/>
  <p:tag name="COMMONDATA" val="eyJoZGlkIjoiMzdmN2NiMGQ2ZmZhODExOThhMmRlZTc0ZTQ0Yzc4ZT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644,&quot;width&quot;:22824}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  <p:tag name="KSO_WM_SPECIAL_SOURCE" val="bdnu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704</Words>
  <Application>Microsoft Office PowerPoint</Application>
  <PresentationFormat>宽屏</PresentationFormat>
  <Paragraphs>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宋体</vt:lpstr>
      <vt:lpstr>微软雅黑</vt:lpstr>
      <vt:lpstr>Arial</vt:lpstr>
      <vt:lpstr>Calibri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登录</vt:lpstr>
      <vt:lpstr>PowerPoint 演示文稿</vt:lpstr>
      <vt:lpstr>首页介绍</vt:lpstr>
      <vt:lpstr>首页介绍</vt:lpstr>
      <vt:lpstr>课程层面诊改流程 </vt:lpstr>
      <vt:lpstr>PowerPoint 演示文稿</vt:lpstr>
      <vt:lpstr>目标标准</vt:lpstr>
      <vt:lpstr>目标标准</vt:lpstr>
      <vt:lpstr>目标标准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诊断分析</vt:lpstr>
      <vt:lpstr>诊断分析</vt:lpstr>
      <vt:lpstr>诊断分析</vt:lpstr>
      <vt:lpstr>诊断分析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325</cp:revision>
  <dcterms:created xsi:type="dcterms:W3CDTF">2018-03-01T02:03:00Z</dcterms:created>
  <dcterms:modified xsi:type="dcterms:W3CDTF">2023-05-30T12:04:48Z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2</vt:lpwstr>
  </property>
  <property fmtid="{D5CDD505-2E9C-101B-9397-08002B2CF9AE}" pid="4" name="ICV">
    <vt:lpwstr>0C1E79C43ABD45D3AB9495C628E20613</vt:lpwstr>
  </property>
</Properties>
</file>