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51" r:id="rId2"/>
  </p:sldMasterIdLst>
  <p:notesMasterIdLst>
    <p:notesMasterId r:id="rId29"/>
  </p:notesMasterIdLst>
  <p:handoutMasterIdLst>
    <p:handoutMasterId r:id="rId30"/>
  </p:handoutMasterIdLst>
  <p:sldIdLst>
    <p:sldId id="268" r:id="rId3"/>
    <p:sldId id="705" r:id="rId4"/>
    <p:sldId id="454" r:id="rId5"/>
    <p:sldId id="557" r:id="rId6"/>
    <p:sldId id="683" r:id="rId7"/>
    <p:sldId id="538" r:id="rId8"/>
    <p:sldId id="684" r:id="rId9"/>
    <p:sldId id="685" r:id="rId10"/>
    <p:sldId id="686" r:id="rId11"/>
    <p:sldId id="637" r:id="rId12"/>
    <p:sldId id="638" r:id="rId13"/>
    <p:sldId id="639" r:id="rId14"/>
    <p:sldId id="640" r:id="rId15"/>
    <p:sldId id="540" r:id="rId16"/>
    <p:sldId id="546" r:id="rId17"/>
    <p:sldId id="547" r:id="rId18"/>
    <p:sldId id="592" r:id="rId19"/>
    <p:sldId id="593" r:id="rId20"/>
    <p:sldId id="594" r:id="rId21"/>
    <p:sldId id="595" r:id="rId22"/>
    <p:sldId id="545" r:id="rId23"/>
    <p:sldId id="562" r:id="rId24"/>
    <p:sldId id="550" r:id="rId25"/>
    <p:sldId id="551" r:id="rId26"/>
    <p:sldId id="582" r:id="rId27"/>
    <p:sldId id="276" r:id="rId28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A8"/>
    <a:srgbClr val="FF5050"/>
    <a:srgbClr val="00C9BE"/>
    <a:srgbClr val="A80000"/>
    <a:srgbClr val="D6A300"/>
    <a:srgbClr val="B40000"/>
    <a:srgbClr val="00FF00"/>
    <a:srgbClr val="ED2F41"/>
    <a:srgbClr val="E8977E"/>
    <a:srgbClr val="49AB3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159" autoAdjust="0"/>
    <p:restoredTop sz="86550" autoAdjust="0"/>
  </p:normalViewPr>
  <p:slideViewPr>
    <p:cSldViewPr snapToGrid="0" showGuides="1">
      <p:cViewPr varScale="1">
        <p:scale>
          <a:sx n="74" d="100"/>
          <a:sy n="74" d="100"/>
        </p:scale>
        <p:origin x="591" y="48"/>
      </p:cViewPr>
      <p:guideLst>
        <p:guide orient="horz" pos="2160"/>
        <p:guide pos="3818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0" d="100"/>
          <a:sy n="70" d="100"/>
        </p:scale>
        <p:origin x="324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ags" Target="tags/tag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handoutMaster" Target="handoutMasters/handoutMaster1.xml"/><Relationship Id="rId35" Type="http://schemas.openxmlformats.org/officeDocument/2006/relationships/theme" Target="theme/theme1.xml"/><Relationship Id="rId8" Type="http://schemas.openxmlformats.org/officeDocument/2006/relationships/slide" Target="slides/slide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713A16B-B089-4EFE-834B-69B7F141B54B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2F6DE3-D762-49F8-8BAD-58226EC4FBE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F25A8C7-CC1A-4A08-9B4B-31F43B054C7F}" type="datetimeFigureOut">
              <a:rPr lang="zh-CN" altLang="en-US" smtClean="0"/>
              <a:t>2023/5/30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9E1B693-632D-4080-9CF6-EA28B66DC801}" type="slidenum">
              <a:rPr lang="zh-CN" altLang="en-US" smtClean="0"/>
              <a:t>‹#›</a:t>
            </a:fld>
            <a:endParaRPr lang="zh-CN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  <a:prstGeom prst="rect">
            <a:avLst/>
          </a:prstGeom>
        </p:spPr>
        <p:txBody>
          <a:bodyPr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底页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资源 9@2x"/>
          <p:cNvPicPr>
            <a:picLocks noChangeAspect="1"/>
          </p:cNvPicPr>
          <p:nvPr userDrawn="1"/>
        </p:nvPicPr>
        <p:blipFill>
          <a:blip r:embed="rId2" cstate="print"/>
          <a:srcRect t="11588" b="24371"/>
          <a:stretch>
            <a:fillRect/>
          </a:stretch>
        </p:blipFill>
        <p:spPr>
          <a:xfrm flipH="1">
            <a:off x="2987692" y="0"/>
            <a:ext cx="9060180" cy="687451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-1" y="163630"/>
            <a:ext cx="126125" cy="519544"/>
          </a:xfrm>
          <a:prstGeom prst="rect">
            <a:avLst/>
          </a:prstGeom>
          <a:solidFill>
            <a:srgbClr val="00C9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C9BE"/>
              </a:solidFill>
              <a:ea typeface="微软雅黑" panose="020B0503020204020204" pitchFamily="34" charset="-122"/>
            </a:endParaRPr>
          </a:p>
        </p:txBody>
      </p:sp>
      <p:sp>
        <p:nvSpPr>
          <p:cNvPr id="5" name="标题 4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519543"/>
          </a:xfrm>
          <a:prstGeom prst="rect">
            <a:avLst/>
          </a:prstGeom>
        </p:spPr>
        <p:txBody>
          <a:bodyPr anchor="ctr"/>
          <a:lstStyle>
            <a:lvl1pPr>
              <a:defRPr sz="2400" b="1">
                <a:solidFill>
                  <a:srgbClr val="53585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页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ags" Target="../tags/tag2.xml"/></Relationships>
</file>

<file path=ppt/slideMasters/_rels/slideMaster2.xml.rels><?xml version="1.0" encoding="UTF-8" standalone="yes"?>
<Relationships xmlns="http://schemas.openxmlformats.org/package/2006/relationships"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SO_TEMPLATE" hidden="1"/>
          <p:cNvSpPr/>
          <p:nvPr userDrawn="1">
            <p:custDataLst>
              <p:tags r:id="rId4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Relationship Id="rId4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9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 descr="资源 6@2x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5680" y="1031240"/>
            <a:ext cx="2756535" cy="570865"/>
          </a:xfrm>
          <a:prstGeom prst="rect">
            <a:avLst/>
          </a:prstGeom>
          <a:effectLst>
            <a:reflection blurRad="12700" stA="15000" endA="300" endPos="70000" dist="63500" dir="5400000" sy="-100000" algn="bl" rotWithShape="0"/>
          </a:effectLst>
        </p:spPr>
      </p:pic>
      <p:sp>
        <p:nvSpPr>
          <p:cNvPr id="8" name="文本框 7"/>
          <p:cNvSpPr txBox="1"/>
          <p:nvPr/>
        </p:nvSpPr>
        <p:spPr>
          <a:xfrm>
            <a:off x="899795" y="6153785"/>
            <a:ext cx="4140200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bg1"/>
                </a:solidFill>
              </a:rPr>
              <a:t>教育信息化领航者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940893" y="2293022"/>
            <a:ext cx="535687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bg1"/>
                </a:solidFill>
              </a:rPr>
              <a:t>专业负责人操作指引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2593298" y="4439928"/>
            <a:ext cx="181864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>
                <a:solidFill>
                  <a:schemeClr val="bg1"/>
                </a:solidFill>
              </a:rPr>
              <a:t>    </a:t>
            </a:r>
            <a:r>
              <a:rPr lang="en-US" altLang="zh-CN" sz="2000" b="1">
                <a:solidFill>
                  <a:schemeClr val="bg1"/>
                </a:solidFill>
              </a:rPr>
              <a:t>2022</a:t>
            </a:r>
            <a:r>
              <a:rPr lang="zh-CN" altLang="en-US" sz="2000" b="1">
                <a:solidFill>
                  <a:schemeClr val="bg1"/>
                </a:solidFill>
              </a:rPr>
              <a:t>年</a:t>
            </a:r>
            <a:r>
              <a:rPr lang="en-US" altLang="zh-CN" sz="2000" b="1">
                <a:solidFill>
                  <a:schemeClr val="bg1"/>
                </a:solidFill>
              </a:rPr>
              <a:t>05</a:t>
            </a:r>
            <a:r>
              <a:rPr lang="zh-CN" altLang="en-US" sz="2000" b="1">
                <a:solidFill>
                  <a:schemeClr val="bg1"/>
                </a:solidFill>
              </a:rPr>
              <a:t>月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93090" y="74834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制定专业目标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235710" y="1441450"/>
            <a:ext cx="42214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/>
              <a:t>点击</a:t>
            </a:r>
            <a:r>
              <a:rPr lang="en-US" altLang="zh-CN"/>
              <a:t>“</a:t>
            </a:r>
            <a:r>
              <a:rPr lang="zh-CN" altLang="en-US"/>
              <a:t>目标标准</a:t>
            </a:r>
            <a:r>
              <a:rPr lang="en-US" altLang="zh-CN"/>
              <a:t>”</a:t>
            </a:r>
            <a:r>
              <a:rPr lang="zh-CN" altLang="en-US"/>
              <a:t>，进入目标标准设置页面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3090" y="2094230"/>
            <a:ext cx="9626600" cy="43713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763905" y="990600"/>
            <a:ext cx="998222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/>
              <a:t>进入专业目标页面后，需要注意学年的选择。比如：新增</a:t>
            </a:r>
            <a:r>
              <a:rPr lang="en-US" dirty="0"/>
              <a:t>2023</a:t>
            </a:r>
            <a:r>
              <a:rPr lang="zh-CN" altLang="en-US" dirty="0"/>
              <a:t>年专业目标，需要选择</a:t>
            </a:r>
            <a:r>
              <a:rPr lang="en-US" altLang="zh-CN" dirty="0"/>
              <a:t>2023</a:t>
            </a:r>
            <a:r>
              <a:rPr lang="zh-CN" altLang="en-US" dirty="0"/>
              <a:t>年。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63383" y="1558323"/>
            <a:ext cx="8882742" cy="420022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08940" y="790893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3.2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填写目标内容</a:t>
            </a:r>
            <a:endParaRPr lang="zh-CN" altLang="en-US" sz="2400" b="1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60425" y="1353820"/>
            <a:ext cx="898398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en-US" altLang="zh-CN">
                <a:sym typeface="+mn-ea"/>
              </a:rPr>
              <a:t>1.</a:t>
            </a:r>
            <a:r>
              <a:rPr lang="zh-CN" altLang="en-US">
                <a:sym typeface="+mn-ea"/>
              </a:rPr>
              <a:t>选择专业所在院系，选择专业；</a:t>
            </a:r>
            <a:r>
              <a:rPr lang="en-US" altLang="zh-CN">
                <a:sym typeface="+mn-ea"/>
              </a:rPr>
              <a:t>2.</a:t>
            </a:r>
            <a:r>
              <a:rPr lang="zh-CN" altLang="en-US">
                <a:sym typeface="+mn-ea"/>
              </a:rPr>
              <a:t>从四个目标内选择一个进行关联；</a:t>
            </a:r>
            <a:r>
              <a:rPr lang="en-US" altLang="zh-CN">
                <a:sym typeface="+mn-ea"/>
              </a:rPr>
              <a:t>3.</a:t>
            </a:r>
            <a:r>
              <a:rPr lang="zh-CN" altLang="en-US">
                <a:sym typeface="+mn-ea"/>
              </a:rPr>
              <a:t>最后进行保存。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5845" y="2085340"/>
            <a:ext cx="9568815" cy="409194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789305" y="382905"/>
            <a:ext cx="1038542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endParaRPr lang="zh-CN" sz="2400" b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/>
            <a:r>
              <a:rPr 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在应用中心页面，选择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lang="zh-CN" altLang="en-US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</a:t>
            </a:r>
            <a:r>
              <a:rPr lang="en-US" altLang="zh-CN" sz="24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305" y="1386840"/>
            <a:ext cx="9470390" cy="496506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452120" y="877570"/>
            <a:ext cx="1075245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在左上方选择需要填报</a:t>
            </a:r>
            <a:r>
              <a:rPr lang="zh-CN" sz="2400" b="1" dirty="0">
                <a:solidFill>
                  <a:srgbClr val="FF0000"/>
                </a:solidFill>
                <a:latin typeface="Calibri" panose="020F0502020204030204" charset="0"/>
                <a:ea typeface="宋体" panose="02010600030101010101" pitchFamily="2" charset="-122"/>
                <a:sym typeface="+mn-ea"/>
              </a:rPr>
              <a:t>专业、年</a:t>
            </a:r>
            <a:r>
              <a:rPr lang="zh-CN" sz="2400" dirty="0">
                <a:latin typeface="Calibri" panose="020F0502020204030204" charset="0"/>
                <a:ea typeface="宋体" panose="02010600030101010101" pitchFamily="2" charset="-122"/>
                <a:sym typeface="+mn-ea"/>
              </a:rPr>
              <a:t>，然后再选择需要填报的指标，之后点击右侧新增按钮</a:t>
            </a:r>
            <a:endParaRPr lang="zh-CN" altLang="en-US" sz="2400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1999" y="2030819"/>
            <a:ext cx="9502576" cy="3398778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66700" y="163631"/>
            <a:ext cx="10515600" cy="826970"/>
          </a:xfrm>
        </p:spPr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新增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数据量少的情况下，可进行手动新增。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1545" y="1737360"/>
            <a:ext cx="8435340" cy="479615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1096010" y="894715"/>
            <a:ext cx="9085580" cy="645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/>
              <a:t>       </a:t>
            </a:r>
            <a:r>
              <a:rPr lang="zh-CN" altLang="en-US"/>
              <a:t>数据填报保存、提交按钮说明：点击提交按钮后，无法进行修改；点击保存按钮后，</a:t>
            </a:r>
          </a:p>
          <a:p>
            <a:r>
              <a:rPr lang="zh-CN" altLang="en-US"/>
              <a:t>可进行数据修改，数据不会生效，确认无误之后可进行提交。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8535" y="1762760"/>
            <a:ext cx="8420100" cy="48514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635000" y="793115"/>
            <a:ext cx="9779000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数据填报方式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--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导入</a:t>
            </a:r>
            <a:r>
              <a:rPr lang="en-US" alt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:</a:t>
            </a:r>
            <a:endParaRPr lang="zh-CN" sz="2400" b="1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266700"/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数据量大的情况，可下载模板，在模板中完成数据填写，再将模板导入系统。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335" y="1789430"/>
            <a:ext cx="6624320" cy="405511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66615" y="1789430"/>
            <a:ext cx="7428230" cy="384937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7"/>
          <p:cNvSpPr/>
          <p:nvPr/>
        </p:nvSpPr>
        <p:spPr>
          <a:xfrm>
            <a:off x="463550" y="214655"/>
            <a:ext cx="1670685" cy="519430"/>
          </a:xfrm>
          <a:prstGeom prst="rect">
            <a:avLst/>
          </a:prstGeom>
          <a:ln w="12700">
            <a:miter lim="400000"/>
          </a:ln>
        </p:spPr>
        <p:txBody>
          <a:bodyPr wrap="square" lIns="121919" tIns="121919" rIns="121919" bIns="121919">
            <a:spAutoFit/>
          </a:bodyPr>
          <a:lstStyle>
            <a:lvl1pPr algn="l" defTabSz="1219200">
              <a:defRPr sz="4000">
                <a:solidFill>
                  <a:srgbClr val="C1C1C1"/>
                </a:solidFill>
              </a:defRPr>
            </a:lvl1pPr>
          </a:lstStyle>
          <a:p>
            <a:r>
              <a:rPr lang="en-US" sz="1800" dirty="0"/>
              <a:t>CONTENT</a:t>
            </a:r>
            <a:endParaRPr sz="1800" dirty="0"/>
          </a:p>
        </p:txBody>
      </p:sp>
      <p:sp>
        <p:nvSpPr>
          <p:cNvPr id="3" name="Shape 278"/>
          <p:cNvSpPr/>
          <p:nvPr/>
        </p:nvSpPr>
        <p:spPr>
          <a:xfrm>
            <a:off x="2132305" y="236732"/>
            <a:ext cx="650240" cy="449580"/>
          </a:xfrm>
          <a:prstGeom prst="rect">
            <a:avLst/>
          </a:prstGeom>
          <a:ln w="12700">
            <a:miter lim="400000"/>
          </a:ln>
        </p:spPr>
        <p:txBody>
          <a:bodyPr wrap="none" lIns="71437" tIns="71437" rIns="71437" bIns="71437" anchor="ctr">
            <a:spAutoFit/>
          </a:bodyPr>
          <a:lstStyle>
            <a:lvl1pPr algn="l" defTabSz="822960">
              <a:defRPr sz="6000">
                <a:solidFill>
                  <a:srgbClr val="53585F"/>
                </a:solidFill>
                <a:latin typeface="Lantinghei SC Extralight"/>
                <a:ea typeface="Lantinghei SC Extralight"/>
                <a:cs typeface="Lantinghei SC Extralight"/>
                <a:sym typeface="Lantinghei SC Extralight"/>
              </a:defRPr>
            </a:lvl1pPr>
          </a:lstStyle>
          <a:p>
            <a:pPr algn="ctr"/>
            <a:r>
              <a:rPr sz="2000" b="1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目录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152140" y="1309779"/>
            <a:ext cx="3894455" cy="521970"/>
            <a:chOff x="918210" y="1898015"/>
            <a:chExt cx="3894455" cy="521970"/>
          </a:xfrm>
        </p:grpSpPr>
        <p:sp>
          <p:nvSpPr>
            <p:cNvPr id="6" name="Shape 274"/>
            <p:cNvSpPr/>
            <p:nvPr/>
          </p:nvSpPr>
          <p:spPr>
            <a:xfrm>
              <a:off x="1059815" y="1898016"/>
              <a:ext cx="1641475" cy="435610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64293" tIns="64293" rIns="64293" bIns="64293" anchor="ctr">
              <a:spAutoFit/>
            </a:bodyPr>
            <a:lstStyle>
              <a:lvl1pPr algn="l">
                <a:defRPr sz="17000">
                  <a:solidFill>
                    <a:srgbClr val="FFFFFF"/>
                  </a:solidFill>
                  <a:latin typeface="Helvetica Neue UltraLight"/>
                  <a:ea typeface="Helvetica Neue UltraLight"/>
                  <a:cs typeface="Helvetica Neue UltraLight"/>
                  <a:sym typeface="Helvetica Neue UltraLight"/>
                </a:defRPr>
              </a:lvl1pPr>
            </a:lstStyle>
            <a:p>
              <a:endParaRPr sz="2000">
                <a:solidFill>
                  <a:schemeClr val="tx2"/>
                </a:solidFill>
                <a:latin typeface="+mn-ea"/>
                <a:ea typeface="+mn-ea"/>
                <a:cs typeface="Arial" panose="020B0604020202020204" pitchFamily="34" charset="0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918210" y="1898015"/>
              <a:ext cx="3894455" cy="52197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01 </a:t>
              </a:r>
              <a:r>
                <a:rPr lang="zh-CN" altLang="en-US" sz="2800" b="1">
                  <a:solidFill>
                    <a:schemeClr val="tx2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Arial" panose="020B0604020202020204" pitchFamily="34" charset="0"/>
                  <a:sym typeface="+mn-ea"/>
                </a:rPr>
                <a:t>登录诊改平台</a:t>
              </a:r>
            </a:p>
          </p:txBody>
        </p:sp>
      </p:grpSp>
      <p:cxnSp>
        <p:nvCxnSpPr>
          <p:cNvPr id="12" name="直接连接符 11"/>
          <p:cNvCxnSpPr/>
          <p:nvPr/>
        </p:nvCxnSpPr>
        <p:spPr>
          <a:xfrm>
            <a:off x="577215" y="744880"/>
            <a:ext cx="1364615" cy="0"/>
          </a:xfrm>
          <a:prstGeom prst="line">
            <a:avLst/>
          </a:prstGeom>
          <a:ln w="19050">
            <a:solidFill>
              <a:srgbClr val="12C9B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框 8"/>
          <p:cNvSpPr txBox="1"/>
          <p:nvPr/>
        </p:nvSpPr>
        <p:spPr>
          <a:xfrm>
            <a:off x="3152140" y="316397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03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目标标准模块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152140" y="4043680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04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</a:p>
        </p:txBody>
      </p:sp>
      <p:sp>
        <p:nvSpPr>
          <p:cNvPr id="22" name="文本框 21"/>
          <p:cNvSpPr txBox="1"/>
          <p:nvPr/>
        </p:nvSpPr>
        <p:spPr>
          <a:xfrm>
            <a:off x="3152140" y="2193699"/>
            <a:ext cx="389445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02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首页及流程介绍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152140" y="4923155"/>
            <a:ext cx="48247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05 </a:t>
            </a:r>
            <a:r>
              <a:rPr lang="zh-CN" altLang="en-US" sz="28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8615" y="2663190"/>
            <a:ext cx="5838825" cy="353377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数据填报模块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100455" y="1123315"/>
            <a:ext cx="722249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/>
              <a:t>1.</a:t>
            </a:r>
            <a:r>
              <a:rPr lang="zh-CN" altLang="en-US"/>
              <a:t>选择开始</a:t>
            </a:r>
            <a:r>
              <a:rPr lang="en-US" altLang="zh-CN"/>
              <a:t>“</a:t>
            </a:r>
            <a:r>
              <a:rPr lang="zh-CN" altLang="en-US"/>
              <a:t>开始上传</a:t>
            </a:r>
            <a:r>
              <a:rPr lang="en-US" altLang="zh-CN"/>
              <a:t>”</a:t>
            </a:r>
            <a:r>
              <a:rPr lang="zh-CN" altLang="en-US"/>
              <a:t>按钮，选择对应导入的模板；</a:t>
            </a:r>
          </a:p>
          <a:p>
            <a:r>
              <a:rPr lang="en-US" altLang="zh-CN"/>
              <a:t>2.</a:t>
            </a:r>
            <a:r>
              <a:rPr lang="zh-CN" altLang="en-US"/>
              <a:t>上传模板之后注意选择</a:t>
            </a:r>
            <a:r>
              <a:rPr lang="en-US" altLang="zh-CN"/>
              <a:t>“</a:t>
            </a:r>
            <a:r>
              <a:rPr lang="zh-CN" altLang="en-US"/>
              <a:t>是否提交</a:t>
            </a:r>
            <a:r>
              <a:rPr lang="en-US" altLang="zh-CN"/>
              <a:t>”</a:t>
            </a:r>
            <a:r>
              <a:rPr lang="zh-CN" altLang="en-US"/>
              <a:t>，选择</a:t>
            </a:r>
            <a:r>
              <a:rPr lang="en-US" altLang="zh-CN"/>
              <a:t>“</a:t>
            </a:r>
            <a:r>
              <a:rPr lang="zh-CN" altLang="en-US"/>
              <a:t>是</a:t>
            </a:r>
            <a:r>
              <a:rPr lang="en-US" altLang="zh-CN"/>
              <a:t>”</a:t>
            </a:r>
            <a:r>
              <a:rPr lang="zh-CN" altLang="en-US"/>
              <a:t>，数据导入系统后会被提交，有审批流程的将进入审批状态，数据无法修改；选择</a:t>
            </a:r>
            <a:r>
              <a:rPr lang="en-US" altLang="zh-CN"/>
              <a:t>“</a:t>
            </a:r>
            <a:r>
              <a:rPr lang="zh-CN" altLang="en-US"/>
              <a:t>否</a:t>
            </a:r>
            <a:r>
              <a:rPr lang="en-US" altLang="zh-CN"/>
              <a:t>”</a:t>
            </a:r>
            <a:r>
              <a:rPr lang="zh-CN" altLang="en-US"/>
              <a:t>，数据导入系统后是未提交状态，数据可以进行修改。</a:t>
            </a:r>
          </a:p>
        </p:txBody>
      </p:sp>
      <p:sp>
        <p:nvSpPr>
          <p:cNvPr id="6" name="右箭头 5"/>
          <p:cNvSpPr/>
          <p:nvPr/>
        </p:nvSpPr>
        <p:spPr>
          <a:xfrm>
            <a:off x="4988560" y="4374515"/>
            <a:ext cx="1072515" cy="367030"/>
          </a:xfrm>
          <a:prstGeom prst="rightArrow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61075" y="2282190"/>
            <a:ext cx="5753100" cy="39147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1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诊断分析模块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903605" y="778828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indent="0"/>
            <a:r>
              <a:rPr lang="en-US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5.1</a:t>
            </a:r>
            <a:r>
              <a:rPr lang="zh-CN" sz="2400" b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诊断分析</a:t>
            </a:r>
            <a:endParaRPr lang="zh-CN" altLang="en-US" sz="2400">
              <a:latin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198880" y="1551940"/>
            <a:ext cx="95840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在个人主页点击诊断分析，进入诊断分析模块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460" y="2186940"/>
            <a:ext cx="9784080" cy="410210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568325" y="990600"/>
            <a:ext cx="98336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我的目标中可以看到自己制定的专业目标，对目标进行分析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1523" y="2264228"/>
            <a:ext cx="9478182" cy="3163343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387350" y="843280"/>
            <a:ext cx="1087437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点击编辑按钮，对定性的指标进行文档上传、对未达成的指标填写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自我诊断意见、改进措施、改进成效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4585" y="2004695"/>
            <a:ext cx="9537700" cy="406781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诊断分析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1071880" y="742315"/>
            <a:ext cx="118237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示例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040" y="1550670"/>
            <a:ext cx="10412095" cy="439102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932180" y="4472305"/>
            <a:ext cx="3342005" cy="3067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sz="14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</a:rPr>
              <a:t>教育信息化领航者</a:t>
            </a:r>
          </a:p>
        </p:txBody>
      </p:sp>
      <p:sp>
        <p:nvSpPr>
          <p:cNvPr id="955" name="Shape 955"/>
          <p:cNvSpPr/>
          <p:nvPr/>
        </p:nvSpPr>
        <p:spPr>
          <a:xfrm>
            <a:off x="784433" y="1530575"/>
            <a:ext cx="4512945" cy="133223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defTabSz="825500">
              <a:defRPr sz="10000">
                <a:solidFill>
                  <a:srgbClr val="FFFFFF"/>
                </a:solidFill>
              </a:defRPr>
            </a:lvl1pPr>
          </a:lstStyle>
          <a:p>
            <a:r>
              <a:rPr sz="80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6751320" y="3549015"/>
            <a:ext cx="5441950" cy="0"/>
          </a:xfrm>
          <a:prstGeom prst="line">
            <a:avLst/>
          </a:prstGeom>
          <a:ln w="25400">
            <a:solidFill>
              <a:srgbClr val="12C9BE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文本框 18"/>
          <p:cNvSpPr txBox="1"/>
          <p:nvPr/>
        </p:nvSpPr>
        <p:spPr>
          <a:xfrm>
            <a:off x="6751320" y="41351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www.campsg.cn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751320" y="3927475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WEB :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6751320" y="466725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TEL :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6751320" y="494792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021-54278188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751320" y="5520690"/>
            <a:ext cx="337820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sym typeface="+mn-ea"/>
              </a:rPr>
              <a:t>ADD :</a:t>
            </a:r>
          </a:p>
        </p:txBody>
      </p:sp>
      <p:pic>
        <p:nvPicPr>
          <p:cNvPr id="13" name="图片 12" descr="资源 1@2x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98220" y="3663950"/>
            <a:ext cx="2527935" cy="539115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6727825" y="5827395"/>
            <a:ext cx="56191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上海市徐汇区虹梅路1905号远中科研楼501室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南京市江宁区长亭街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号俊杰大厦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1802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室</a:t>
            </a:r>
            <a:endParaRPr sz="1200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登录诊改平台</a:t>
            </a:r>
            <a:endParaRPr lang="zh-CN" altLang="en-US" sz="4000" b="1" dirty="0">
              <a:solidFill>
                <a:srgbClr val="53585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浏览器使用建议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65835" y="1085850"/>
            <a:ext cx="828294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dirty="0"/>
              <a:t>建议使用以下浏览器：</a:t>
            </a:r>
          </a:p>
          <a:p>
            <a:pPr fontAlgn="auto">
              <a:lnSpc>
                <a:spcPct val="150000"/>
              </a:lnSpc>
            </a:pPr>
            <a:endParaRPr lang="zh-CN" altLang="en-US" dirty="0"/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</a:t>
            </a:r>
            <a:r>
              <a:rPr lang="en-US" altLang="zh-CN" dirty="0"/>
              <a:t>1.360</a:t>
            </a:r>
            <a:r>
              <a:rPr lang="zh-CN" altLang="en-US" dirty="0"/>
              <a:t>极速浏览器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/>
              <a:t>              </a:t>
            </a:r>
            <a:r>
              <a:rPr lang="zh-CN" altLang="en-US" dirty="0">
                <a:sym typeface="+mn-ea"/>
              </a:rPr>
              <a:t>下载地址：https://browser.360.cn/ee/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</a:t>
            </a:r>
          </a:p>
          <a:p>
            <a:pPr fontAlgn="auto">
              <a:lnSpc>
                <a:spcPct val="150000"/>
              </a:lnSpc>
            </a:pPr>
            <a:r>
              <a:rPr lang="zh-CN" altLang="en-US" dirty="0">
                <a:sym typeface="+mn-ea"/>
              </a:rPr>
              <a:t>                图标： 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3686" y="2918220"/>
            <a:ext cx="811530" cy="79883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登录</a:t>
            </a:r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497840" y="756285"/>
            <a:ext cx="11386820" cy="369332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altLang="zh-CN" dirty="0">
                <a:sym typeface="+mn-ea"/>
              </a:rPr>
              <a:t>1.</a:t>
            </a:r>
            <a:r>
              <a:rPr lang="zh-CN" altLang="en-US" dirty="0">
                <a:sym typeface="+mn-ea"/>
              </a:rPr>
              <a:t>打开的登陆页面输入账号密码     </a:t>
            </a:r>
            <a:r>
              <a:rPr lang="en-US" altLang="zh-CN" dirty="0">
                <a:sym typeface="+mn-ea"/>
              </a:rPr>
              <a:t>2.</a:t>
            </a:r>
            <a:r>
              <a:rPr lang="zh-CN" altLang="en-US" dirty="0">
                <a:sym typeface="+mn-ea"/>
              </a:rPr>
              <a:t>账号：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r>
              <a:rPr lang="zh-CN" altLang="en-US" dirty="0">
                <a:sym typeface="+mn-ea"/>
              </a:rPr>
              <a:t>  初始化密码：</a:t>
            </a:r>
            <a:r>
              <a:rPr lang="zh-CN" altLang="en-US" dirty="0">
                <a:solidFill>
                  <a:srgbClr val="FF0000"/>
                </a:solidFill>
                <a:sym typeface="+mn-ea"/>
              </a:rPr>
              <a:t>教职工号</a:t>
            </a:r>
            <a:endParaRPr lang="zh-CN" altLang="en-US" dirty="0"/>
          </a:p>
        </p:txBody>
      </p:sp>
      <p:pic>
        <p:nvPicPr>
          <p:cNvPr id="5" name="图片 4" descr="C:\Users\EDY\Desktop\微信截图_20230530095855.png微信截图_20230530095855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>
          <a:xfrm>
            <a:off x="1176338" y="2095500"/>
            <a:ext cx="8401050" cy="39909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73"/>
          <p:cNvSpPr/>
          <p:nvPr/>
        </p:nvSpPr>
        <p:spPr>
          <a:xfrm>
            <a:off x="2353310" y="2501583"/>
            <a:ext cx="2671445" cy="1605280"/>
          </a:xfrm>
          <a:prstGeom prst="rect">
            <a:avLst/>
          </a:prstGeom>
          <a:ln w="12700">
            <a:miter lim="400000"/>
          </a:ln>
        </p:spPr>
        <p:txBody>
          <a:bodyPr wrap="square" lIns="64293" tIns="64293" rIns="64293" bIns="64293" anchor="ctr">
            <a:spAutoFit/>
          </a:bodyPr>
          <a:lstStyle>
            <a:lvl1pPr algn="l">
              <a:defRPr sz="17000">
                <a:solidFill>
                  <a:srgbClr val="FFFFFF"/>
                </a:solidFill>
                <a:latin typeface="Helvetica Neue UltraLight"/>
                <a:ea typeface="Helvetica Neue UltraLight"/>
                <a:cs typeface="Helvetica Neue UltraLight"/>
                <a:sym typeface="Helvetica Neue UltraLight"/>
              </a:defRPr>
            </a:lvl1pPr>
          </a:lstStyle>
          <a:p>
            <a:r>
              <a:rPr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</a:t>
            </a:r>
            <a:r>
              <a:rPr lang="en-US" sz="9600" b="1">
                <a:solidFill>
                  <a:srgbClr val="00C9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555490" y="2857825"/>
            <a:ext cx="597769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450340"/>
            <a:r>
              <a:rPr lang="zh-CN" altLang="en-US" sz="4000" b="1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ea"/>
              </a:rPr>
              <a:t>首页介绍及流程介绍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首页介绍</a:t>
            </a:r>
          </a:p>
        </p:txBody>
      </p:sp>
      <p:sp>
        <p:nvSpPr>
          <p:cNvPr id="100" name="文本框 99"/>
          <p:cNvSpPr txBox="1"/>
          <p:nvPr/>
        </p:nvSpPr>
        <p:spPr>
          <a:xfrm>
            <a:off x="535940" y="879475"/>
            <a:ext cx="10709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所有功能模块都在个人主页与应用中心内</a:t>
            </a:r>
            <a:endParaRPr lang="zh-CN" altLang="en-US" sz="2400" b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4" name="图片 3" descr="C:\Users\EDY\Desktop\微信图片_20230530100208.png微信图片_20230530100208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068705" y="1637983"/>
            <a:ext cx="9416415" cy="4473575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>
                <a:sym typeface="+mn-ea"/>
              </a:rPr>
              <a:t>首页介绍</a:t>
            </a:r>
            <a:endParaRPr lang="zh-CN" altLang="en-US"/>
          </a:p>
        </p:txBody>
      </p:sp>
      <p:sp>
        <p:nvSpPr>
          <p:cNvPr id="100" name="文本框 99"/>
          <p:cNvSpPr txBox="1"/>
          <p:nvPr/>
        </p:nvSpPr>
        <p:spPr>
          <a:xfrm>
            <a:off x="761365" y="750570"/>
            <a:ext cx="10020935" cy="11988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首先我们进入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  <a:cs typeface="Times New Roman" panose="02020603050405020304" charset="0"/>
              </a:rPr>
              <a:t>“应用中心”将会用到的功能模块设置为常用状态，这样就可以在个人主页中直接进行跳转而不是频繁进入“应用中心”之后在进行跳转。</a:t>
            </a:r>
            <a:r>
              <a:rPr lang="zh-CN" sz="2400" b="1">
                <a:latin typeface="Calibri" panose="020F0502020204030204" charset="0"/>
                <a:ea typeface="宋体" panose="02010600030101010101" pitchFamily="2" charset="-122"/>
              </a:rPr>
              <a:t>注：</a:t>
            </a:r>
            <a:r>
              <a:rPr lang="zh-CN" sz="2400" b="0">
                <a:latin typeface="Calibri" panose="020F0502020204030204" charset="0"/>
                <a:ea typeface="宋体" panose="02010600030101010101" pitchFamily="2" charset="-122"/>
              </a:rPr>
              <a:t>鼠标触碰模块名称，右上角点击</a:t>
            </a:r>
            <a:r>
              <a:rPr lang="en-US" altLang="zh-CN" sz="2400" b="0">
                <a:latin typeface="Calibri" panose="020F0502020204030204" charset="0"/>
                <a:ea typeface="宋体" panose="02010600030101010101" pitchFamily="2" charset="-122"/>
              </a:rPr>
              <a:t>“+”</a:t>
            </a:r>
            <a:r>
              <a:rPr lang="zh-CN" altLang="en-US" sz="2400" b="0">
                <a:latin typeface="Calibri" panose="020F0502020204030204" charset="0"/>
                <a:ea typeface="宋体" panose="02010600030101010101" pitchFamily="2" charset="-122"/>
              </a:rPr>
              <a:t>添加位常用应用。</a:t>
            </a:r>
          </a:p>
        </p:txBody>
      </p:sp>
      <p:pic>
        <p:nvPicPr>
          <p:cNvPr id="3" name="图片 2" descr="C:\Users\EDY\Desktop\微信图片_20230530100252.png微信图片_2023053010025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4"/>
          <a:srcRect/>
          <a:stretch>
            <a:fillRect/>
          </a:stretch>
        </p:blipFill>
        <p:spPr>
          <a:xfrm>
            <a:off x="1204595" y="2097405"/>
            <a:ext cx="9075420" cy="4311650"/>
          </a:xfrm>
          <a:prstGeom prst="rect">
            <a:avLst/>
          </a:prstGeom>
        </p:spPr>
      </p:pic>
    </p:spTree>
    <p:custDataLst>
      <p:tags r:id="rId1"/>
    </p:custDataLst>
  </p:cSld>
  <p:clrMapOvr>
    <a:masterClrMapping/>
  </p:clrMapOvr>
  <p:transition spd="slow"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8285" y="245546"/>
            <a:ext cx="10515600" cy="826970"/>
          </a:xfrm>
        </p:spPr>
        <p:txBody>
          <a:bodyPr/>
          <a:lstStyle/>
          <a:p>
            <a:r>
              <a:rPr lang="zh-CN" altLang="en-US"/>
              <a:t>专业层面诊改流程</a:t>
            </a:r>
            <a:br>
              <a:rPr lang="zh-CN" altLang="en-US"/>
            </a:b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1418590" y="1072515"/>
            <a:ext cx="8874760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ym typeface="+mn-ea"/>
              </a:rPr>
              <a:t>专业</a:t>
            </a:r>
            <a:r>
              <a:rPr lang="zh-CN" altLang="en-US" dirty="0"/>
              <a:t>诊改周期：年度</a:t>
            </a:r>
          </a:p>
          <a:p>
            <a:endParaRPr lang="en-US" altLang="zh-CN" dirty="0"/>
          </a:p>
          <a:p>
            <a:r>
              <a:rPr lang="en-US" altLang="zh-CN" dirty="0"/>
              <a:t>1</a:t>
            </a:r>
            <a:r>
              <a:rPr lang="zh-CN" altLang="en-US" dirty="0"/>
              <a:t>、制定目标：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年初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>
                <a:sym typeface="+mn-ea"/>
              </a:rPr>
              <a:t>目标标准</a:t>
            </a:r>
            <a:r>
              <a:rPr lang="en-US" altLang="zh-CN" dirty="0"/>
              <a:t>” </a:t>
            </a:r>
            <a:r>
              <a:rPr lang="zh-CN" altLang="en-US" dirty="0"/>
              <a:t>模块，制定专业目标。</a:t>
            </a:r>
          </a:p>
          <a:p>
            <a:endParaRPr lang="en-US" altLang="zh-CN" dirty="0"/>
          </a:p>
          <a:p>
            <a:r>
              <a:rPr lang="en-US" altLang="zh-CN" dirty="0"/>
              <a:t>2</a:t>
            </a:r>
            <a:r>
              <a:rPr lang="zh-CN" altLang="en-US" dirty="0"/>
              <a:t>、数据完善：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年中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数据填报</a:t>
            </a:r>
            <a:r>
              <a:rPr lang="en-US" altLang="zh-CN" dirty="0"/>
              <a:t>” </a:t>
            </a:r>
            <a:r>
              <a:rPr lang="zh-CN" altLang="en-US" dirty="0"/>
              <a:t>模块，填报专业指标相关数据。</a:t>
            </a:r>
          </a:p>
          <a:p>
            <a:endParaRPr lang="zh-CN" altLang="en-US" dirty="0"/>
          </a:p>
          <a:p>
            <a:r>
              <a:rPr lang="en-US" altLang="zh-CN" dirty="0"/>
              <a:t>3</a:t>
            </a:r>
            <a:r>
              <a:rPr lang="zh-CN" altLang="en-US" dirty="0"/>
              <a:t>、诊断分析：</a:t>
            </a:r>
          </a:p>
          <a:p>
            <a:endParaRPr lang="zh-CN" altLang="en-US" dirty="0"/>
          </a:p>
          <a:p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年末</a:t>
            </a:r>
            <a:r>
              <a:rPr lang="zh-CN" altLang="en-US" dirty="0"/>
              <a:t>在平台</a:t>
            </a:r>
            <a:r>
              <a:rPr lang="en-US" altLang="zh-CN" dirty="0"/>
              <a:t> “</a:t>
            </a:r>
            <a:r>
              <a:rPr lang="zh-CN" altLang="en-US" dirty="0"/>
              <a:t>诊断分析</a:t>
            </a:r>
            <a:r>
              <a:rPr lang="en-US" altLang="zh-CN" dirty="0"/>
              <a:t>” </a:t>
            </a:r>
            <a:r>
              <a:rPr lang="zh-CN" altLang="en-US" dirty="0"/>
              <a:t>模块，查看目标中各项指标完成情况，对于未完成</a:t>
            </a:r>
            <a:r>
              <a:rPr lang="en-US" altLang="zh-CN" dirty="0"/>
              <a:t>	</a:t>
            </a:r>
            <a:r>
              <a:rPr lang="zh-CN" altLang="en-US" dirty="0"/>
              <a:t>的指标需要填写诊断意见（说明未完成的原因）、改进措施（如何改进）、预</a:t>
            </a:r>
            <a:r>
              <a:rPr lang="en-US" altLang="zh-CN" dirty="0"/>
              <a:t>	</a:t>
            </a:r>
            <a:r>
              <a:rPr lang="zh-CN" altLang="en-US" dirty="0"/>
              <a:t>期成效（下一学年的期望目标）。</a:t>
            </a:r>
          </a:p>
        </p:txBody>
      </p:sp>
    </p:spTree>
    <p:custDataLst>
      <p:tags r:id="rId1"/>
    </p:custDataLst>
  </p:cSld>
  <p:clrMapOvr>
    <a:masterClrMapping/>
  </p:clrMapOvr>
  <p:transition spd="slow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DOCER_TEMPLATE_OPEN_ONCE_MARK" val="1"/>
  <p:tag name="KSO_WPP_MARK_KEY" val="eb3d8397-1bc1-4daf-aeda-4345fe728ae9"/>
  <p:tag name="COMMONDATA" val="eyJoZGlkIjoiMzdmN2NiMGQ2ZmZhODExOThhMmRlZTc0ZTQ0Yzc4ZTE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10644,&quot;width&quot;:22824}"/>
  <p:tag name="KSO_WM_BEAUTIFY_FLAG" val="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TOPIC_DEFAULT" val="1"/>
  <p:tag name="KSO_WM_TEMPLATE_JOB_ID" val="2"/>
  <p:tag name="KSO_WM_TEMPLATE_SCENE_ID" val="1"/>
  <p:tag name="KSO_WM_TEMPLATE_OUTLINE_ID" val="15"/>
  <p:tag name="KSO_WM_TEMPLATE_TOPIC_ID" val="2869567"/>
  <p:tag name="KSO_WM_BEAUTIFY_FLAG" val="#wm#"/>
  <p:tag name="KSO_WM_TAG_VERSION" val="1.0"/>
  <p:tag name="KSO_WM_TEMPLATE_INDEX" val="20184553"/>
  <p:tag name="KSO_WM_TEMPLATE_CATEGORY" val="custom"/>
  <p:tag name="KSO_WM_TEMPLATE_THUMBS_INDEX" val="1、6、10、14、20、26、27、28、29、3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TEMPLATE_TOPIC_ID" val="2869567"/>
  <p:tag name="KSO_WM_TEMPLATE_OUTLINE_ID" val="14"/>
  <p:tag name="KSO_WM_TEMPLATE_SCENE_ID" val="1"/>
  <p:tag name="KSO_WM_TEMPLATE_JOB_ID" val="14"/>
  <p:tag name="KSO_WM_TEMPLATE_TOPIC_DEFAULT" val="0"/>
  <p:tag name="KSO_WM_SPECIAL_SOURCE" val="bdnull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184553"/>
  <p:tag name="KSO_WM_SPECIAL_SOURCE" val="bdnull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PECIAL_SOURCE" val="bdnull"/>
</p:tagLst>
</file>

<file path=ppt/theme/theme1.xml><?xml version="1.0" encoding="utf-8"?>
<a:theme xmlns:a="http://schemas.openxmlformats.org/drawingml/2006/main" name="Office 主题">
  <a:themeElements>
    <a:clrScheme name="自定义 214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空白页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697</Words>
  <Application>Microsoft Office PowerPoint</Application>
  <PresentationFormat>宽屏</PresentationFormat>
  <Paragraphs>90</Paragraphs>
  <Slides>26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3" baseType="lpstr">
      <vt:lpstr>等线</vt:lpstr>
      <vt:lpstr>宋体</vt:lpstr>
      <vt:lpstr>微软雅黑</vt:lpstr>
      <vt:lpstr>Arial</vt:lpstr>
      <vt:lpstr>Calibri</vt:lpstr>
      <vt:lpstr>Office 主题</vt:lpstr>
      <vt:lpstr>空白页</vt:lpstr>
      <vt:lpstr>PowerPoint 演示文稿</vt:lpstr>
      <vt:lpstr>PowerPoint 演示文稿</vt:lpstr>
      <vt:lpstr>PowerPoint 演示文稿</vt:lpstr>
      <vt:lpstr>浏览器使用建议</vt:lpstr>
      <vt:lpstr>登录</vt:lpstr>
      <vt:lpstr>PowerPoint 演示文稿</vt:lpstr>
      <vt:lpstr>首页介绍</vt:lpstr>
      <vt:lpstr>首页介绍</vt:lpstr>
      <vt:lpstr>专业层面诊改流程 </vt:lpstr>
      <vt:lpstr>PowerPoint 演示文稿</vt:lpstr>
      <vt:lpstr>目标标准 </vt:lpstr>
      <vt:lpstr>目标标准</vt:lpstr>
      <vt:lpstr>目标标准</vt:lpstr>
      <vt:lpstr>PowerPoint 演示文稿</vt:lpstr>
      <vt:lpstr>数据填报模块</vt:lpstr>
      <vt:lpstr>数据填报模块</vt:lpstr>
      <vt:lpstr>数据填报模块 </vt:lpstr>
      <vt:lpstr>数据填报模块</vt:lpstr>
      <vt:lpstr>数据填报模块</vt:lpstr>
      <vt:lpstr>数据填报模块</vt:lpstr>
      <vt:lpstr>PowerPoint 演示文稿</vt:lpstr>
      <vt:lpstr>诊断分析</vt:lpstr>
      <vt:lpstr>诊断分析</vt:lpstr>
      <vt:lpstr>诊断分析</vt:lpstr>
      <vt:lpstr>诊断分析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329</cp:revision>
  <dcterms:created xsi:type="dcterms:W3CDTF">2018-03-01T02:03:00Z</dcterms:created>
  <dcterms:modified xsi:type="dcterms:W3CDTF">2023-05-30T11:58:51Z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KSORubyTemplateID">
    <vt:lpwstr>2</vt:lpwstr>
  </property>
  <property fmtid="{D5CDD505-2E9C-101B-9397-08002B2CF9AE}" pid="4" name="ICV">
    <vt:lpwstr>4923B6E17EA847D0A5F927F9DC9CCDC0</vt:lpwstr>
  </property>
</Properties>
</file>