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1" r:id="rId2"/>
  </p:sldMasterIdLst>
  <p:notesMasterIdLst>
    <p:notesMasterId r:id="rId28"/>
  </p:notesMasterIdLst>
  <p:handoutMasterIdLst>
    <p:handoutMasterId r:id="rId29"/>
  </p:handoutMasterIdLst>
  <p:sldIdLst>
    <p:sldId id="268" r:id="rId3"/>
    <p:sldId id="643" r:id="rId4"/>
    <p:sldId id="454" r:id="rId5"/>
    <p:sldId id="557" r:id="rId6"/>
    <p:sldId id="666" r:id="rId7"/>
    <p:sldId id="538" r:id="rId8"/>
    <p:sldId id="667" r:id="rId9"/>
    <p:sldId id="668" r:id="rId10"/>
    <p:sldId id="645" r:id="rId11"/>
    <p:sldId id="646" r:id="rId12"/>
    <p:sldId id="647" r:id="rId13"/>
    <p:sldId id="648" r:id="rId14"/>
    <p:sldId id="649" r:id="rId15"/>
    <p:sldId id="650" r:id="rId16"/>
    <p:sldId id="540" r:id="rId17"/>
    <p:sldId id="546" r:id="rId18"/>
    <p:sldId id="547" r:id="rId19"/>
    <p:sldId id="592" r:id="rId20"/>
    <p:sldId id="593" r:id="rId21"/>
    <p:sldId id="594" r:id="rId22"/>
    <p:sldId id="637" r:id="rId23"/>
    <p:sldId id="638" r:id="rId24"/>
    <p:sldId id="639" r:id="rId25"/>
    <p:sldId id="566" r:id="rId26"/>
    <p:sldId id="276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A8"/>
    <a:srgbClr val="FF5050"/>
    <a:srgbClr val="00C9BE"/>
    <a:srgbClr val="A80000"/>
    <a:srgbClr val="D6A300"/>
    <a:srgbClr val="B40000"/>
    <a:srgbClr val="00FF00"/>
    <a:srgbClr val="ED2F41"/>
    <a:srgbClr val="E8977E"/>
    <a:srgbClr val="49AB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159" autoAdjust="0"/>
    <p:restoredTop sz="86550" autoAdjust="0"/>
  </p:normalViewPr>
  <p:slideViewPr>
    <p:cSldViewPr snapToGrid="0" showGuides="1">
      <p:cViewPr varScale="1">
        <p:scale>
          <a:sx n="74" d="100"/>
          <a:sy n="74" d="100"/>
        </p:scale>
        <p:origin x="591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0" d="100"/>
          <a:sy n="70" d="100"/>
        </p:scale>
        <p:origin x="324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commentAuthors" Target="commentAuthor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tags" Target="tags/tag1.xml"/><Relationship Id="rId35" Type="http://schemas.openxmlformats.org/officeDocument/2006/relationships/tableStyles" Target="tableStyles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13A16B-B089-4EFE-834B-69B7F141B54B}" type="datetimeFigureOut">
              <a:rPr lang="zh-CN" altLang="en-US" smtClean="0"/>
              <a:t>2023/5/30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2F6DE3-D762-49F8-8BAD-58226EC4FB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t>2023/5/30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-1" y="163630"/>
            <a:ext cx="126125" cy="519544"/>
          </a:xfrm>
          <a:prstGeom prst="rect">
            <a:avLst/>
          </a:prstGeom>
          <a:solidFill>
            <a:srgbClr val="00C9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C9BE"/>
              </a:solidFill>
              <a:ea typeface="微软雅黑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66700" y="163631"/>
            <a:ext cx="10515600" cy="826970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rgbClr val="53585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底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资源 9@2x"/>
          <p:cNvPicPr>
            <a:picLocks noChangeAspect="1"/>
          </p:cNvPicPr>
          <p:nvPr userDrawn="1"/>
        </p:nvPicPr>
        <p:blipFill>
          <a:blip r:embed="rId2" cstate="print"/>
          <a:srcRect t="11588" b="24371"/>
          <a:stretch>
            <a:fillRect/>
          </a:stretch>
        </p:blipFill>
        <p:spPr>
          <a:xfrm flipH="1">
            <a:off x="2987692" y="0"/>
            <a:ext cx="9060180" cy="687451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-1" y="163630"/>
            <a:ext cx="126125" cy="519544"/>
          </a:xfrm>
          <a:prstGeom prst="rect">
            <a:avLst/>
          </a:prstGeom>
          <a:solidFill>
            <a:srgbClr val="00C9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C9BE"/>
              </a:solidFill>
              <a:ea typeface="微软雅黑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66700" y="163631"/>
            <a:ext cx="10515600" cy="519543"/>
          </a:xfrm>
          <a:prstGeom prst="rect">
            <a:avLst/>
          </a:prstGeom>
        </p:spPr>
        <p:txBody>
          <a:bodyPr anchor="ctr"/>
          <a:lstStyle>
            <a:lvl1pPr>
              <a:defRPr sz="2400" b="1">
                <a:solidFill>
                  <a:srgbClr val="53585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资源 6@2x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5680" y="1031240"/>
            <a:ext cx="2756535" cy="570865"/>
          </a:xfrm>
          <a:prstGeom prst="rect">
            <a:avLst/>
          </a:prstGeom>
          <a:effectLst>
            <a:reflection blurRad="12700" stA="15000" endA="300" endPos="70000" dist="63500" dir="5400000" sy="-100000" algn="bl" rotWithShape="0"/>
          </a:effectLst>
        </p:spPr>
      </p:pic>
      <p:sp>
        <p:nvSpPr>
          <p:cNvPr id="8" name="文本框 7"/>
          <p:cNvSpPr txBox="1"/>
          <p:nvPr/>
        </p:nvSpPr>
        <p:spPr>
          <a:xfrm>
            <a:off x="899795" y="6153785"/>
            <a:ext cx="414020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sz="1400">
                <a:ln>
                  <a:noFill/>
                </a:ln>
                <a:solidFill>
                  <a:schemeClr val="bg1"/>
                </a:solidFill>
              </a:rPr>
              <a:t>教育信息化领航者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40893" y="2293022"/>
            <a:ext cx="53568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4000" b="1">
                <a:solidFill>
                  <a:schemeClr val="bg1"/>
                </a:solidFill>
              </a:rPr>
              <a:t>任务管理操作指引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593298" y="4439928"/>
            <a:ext cx="181864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</a:rPr>
              <a:t>    </a:t>
            </a:r>
            <a:r>
              <a:rPr lang="en-US" altLang="zh-CN" sz="2000" b="1">
                <a:solidFill>
                  <a:schemeClr val="bg1"/>
                </a:solidFill>
              </a:rPr>
              <a:t>2023</a:t>
            </a:r>
            <a:r>
              <a:rPr lang="zh-CN" altLang="en-US" sz="2000" b="1">
                <a:solidFill>
                  <a:schemeClr val="bg1"/>
                </a:solidFill>
              </a:rPr>
              <a:t>年</a:t>
            </a:r>
            <a:r>
              <a:rPr lang="en-US" altLang="zh-CN" sz="2000" b="1">
                <a:solidFill>
                  <a:schemeClr val="bg1"/>
                </a:solidFill>
              </a:rPr>
              <a:t>04</a:t>
            </a:r>
            <a:r>
              <a:rPr lang="zh-CN" altLang="en-US" sz="2000" b="1">
                <a:solidFill>
                  <a:schemeClr val="bg1"/>
                </a:solidFill>
              </a:rPr>
              <a:t>月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73"/>
          <p:cNvSpPr/>
          <p:nvPr/>
        </p:nvSpPr>
        <p:spPr>
          <a:xfrm>
            <a:off x="2353310" y="2501583"/>
            <a:ext cx="2671445" cy="1605280"/>
          </a:xfrm>
          <a:prstGeom prst="rect">
            <a:avLst/>
          </a:prstGeom>
          <a:ln w="12700">
            <a:miter lim="400000"/>
          </a:ln>
        </p:spPr>
        <p:txBody>
          <a:bodyPr wrap="square" lIns="64293" tIns="64293" rIns="64293" bIns="64293" anchor="ctr">
            <a:spAutoFit/>
          </a:bodyPr>
          <a:lstStyle>
            <a:lvl1pPr algn="l">
              <a:defRPr sz="17000">
                <a:solidFill>
                  <a:srgbClr val="FFFFFF"/>
                </a:solidFill>
                <a:latin typeface="Helvetica Neue UltraLight"/>
                <a:ea typeface="Helvetica Neue UltraLight"/>
                <a:cs typeface="Helvetica Neue UltraLight"/>
                <a:sym typeface="Helvetica Neue UltraLight"/>
              </a:defRPr>
            </a:lvl1pPr>
          </a:lstStyle>
          <a:p>
            <a:r>
              <a:rPr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555490" y="2858135"/>
            <a:ext cx="694372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450340"/>
            <a:r>
              <a:rPr lang="zh-CN" altLang="en-US" sz="40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目标标准</a:t>
            </a:r>
            <a:r>
              <a:rPr lang="en-US" altLang="zh-CN" sz="40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-</a:t>
            </a:r>
            <a:r>
              <a:rPr lang="zh-CN" altLang="en-US" sz="40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制定部门目标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目标标准模块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10260" y="990600"/>
            <a:ext cx="103854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点击进入目标标准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592455" y="1976755"/>
            <a:ext cx="9864090" cy="426910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目标标准模块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10260" y="990600"/>
            <a:ext cx="103854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点击我的目标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2.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点击部门目标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3.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点击以职责创建目标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065" y="2082165"/>
            <a:ext cx="9773285" cy="414591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目标标准模块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10260" y="990600"/>
            <a:ext cx="103854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点击年度重点工作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2.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勾选部门的任务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3.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确定没有问题后点击保存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0260" y="2066290"/>
            <a:ext cx="9645650" cy="419798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目标标准模块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810260" y="990600"/>
            <a:ext cx="103854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部门目标就创建好了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7735" y="1965325"/>
            <a:ext cx="8788400" cy="434276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73"/>
          <p:cNvSpPr/>
          <p:nvPr/>
        </p:nvSpPr>
        <p:spPr>
          <a:xfrm>
            <a:off x="2353310" y="2501583"/>
            <a:ext cx="2671445" cy="1605280"/>
          </a:xfrm>
          <a:prstGeom prst="rect">
            <a:avLst/>
          </a:prstGeom>
          <a:ln w="12700">
            <a:miter lim="400000"/>
          </a:ln>
        </p:spPr>
        <p:txBody>
          <a:bodyPr wrap="square" lIns="64293" tIns="64293" rIns="64293" bIns="64293" anchor="ctr">
            <a:spAutoFit/>
          </a:bodyPr>
          <a:lstStyle>
            <a:lvl1pPr algn="l">
              <a:defRPr sz="17000">
                <a:solidFill>
                  <a:srgbClr val="FFFFFF"/>
                </a:solidFill>
                <a:latin typeface="Helvetica Neue UltraLight"/>
                <a:ea typeface="Helvetica Neue UltraLight"/>
                <a:cs typeface="Helvetica Neue UltraLight"/>
                <a:sym typeface="Helvetica Neue UltraLight"/>
              </a:defRPr>
            </a:lvl1pPr>
          </a:lstStyle>
          <a:p>
            <a:r>
              <a:rPr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555490" y="2857825"/>
            <a:ext cx="5977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450340"/>
            <a:r>
              <a:rPr lang="zh-CN" altLang="en-US" sz="40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任务管理</a:t>
            </a:r>
            <a:r>
              <a:rPr lang="en-US" altLang="zh-CN" sz="40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-</a:t>
            </a:r>
            <a:r>
              <a:rPr lang="zh-CN" altLang="en-US" sz="40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任务汇报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任务管理模块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81685" y="382905"/>
            <a:ext cx="1038542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endParaRPr lang="zh-CN" sz="24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在应用中心页面，选择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任务管理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1520" y="1409700"/>
            <a:ext cx="10050780" cy="48006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任务管理模块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452120" y="877570"/>
            <a:ext cx="1075245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en-US" altLang="zh-CN" sz="2000"/>
              <a:t>1.</a:t>
            </a:r>
            <a:r>
              <a:rPr lang="zh-CN" altLang="en-US" sz="2000"/>
              <a:t>选择管理我的任务  </a:t>
            </a:r>
            <a:r>
              <a:rPr lang="en-US" altLang="zh-CN" sz="2000"/>
              <a:t>2.</a:t>
            </a:r>
            <a:r>
              <a:rPr lang="zh-CN" altLang="en-US" sz="2000"/>
              <a:t>选择我执行的任务 </a:t>
            </a:r>
            <a:r>
              <a:rPr lang="en-US" altLang="zh-CN" sz="2000"/>
              <a:t>3.</a:t>
            </a:r>
            <a:r>
              <a:rPr lang="zh-CN" altLang="en-US" sz="2000"/>
              <a:t>对时间进行切换、需要汇报哪年的任务时间就切换到</a:t>
            </a:r>
            <a:r>
              <a:rPr lang="en-US" altLang="zh-CN" sz="2000"/>
              <a:t>x</a:t>
            </a:r>
            <a:r>
              <a:rPr lang="zh-CN" altLang="en-US" sz="2000"/>
              <a:t>年</a:t>
            </a:r>
            <a:r>
              <a:rPr lang="en-US" altLang="zh-CN" sz="2000"/>
              <a:t>1</a:t>
            </a:r>
            <a:r>
              <a:rPr lang="zh-CN" altLang="en-US" sz="2000"/>
              <a:t>月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60122" y="1997415"/>
            <a:ext cx="8714286" cy="4266667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6700" y="163631"/>
            <a:ext cx="10515600" cy="826970"/>
          </a:xfrm>
        </p:spPr>
        <p:txBody>
          <a:bodyPr/>
          <a:lstStyle/>
          <a:p>
            <a:r>
              <a:rPr lang="zh-CN" altLang="en-US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任务管理模块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425450" y="859790"/>
            <a:ext cx="9045575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2023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年的任务会在：</a:t>
            </a:r>
            <a:r>
              <a:rPr lang="zh-CN" altLang="en-US" sz="2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进行中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和 </a:t>
            </a:r>
            <a:r>
              <a:rPr lang="zh-CN" altLang="en-US" sz="20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预警中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可进行查看；  </a:t>
            </a: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点击汇报按钮可进入任务汇报页面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4520" y="1769110"/>
            <a:ext cx="9839325" cy="419544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任务管理模块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96010" y="894715"/>
            <a:ext cx="10203180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1.</a:t>
            </a:r>
            <a:r>
              <a:rPr lang="zh-CN" altLang="en-US"/>
              <a:t>有两种汇报方式一种为：任务没有完成的进度汇报；一种为：任务已完成的完成汇报、具体看任务</a:t>
            </a:r>
          </a:p>
          <a:p>
            <a:r>
              <a:rPr lang="zh-CN" altLang="en-US"/>
              <a:t>完成情况来选择；   </a:t>
            </a:r>
            <a:r>
              <a:rPr lang="en-US" altLang="zh-CN"/>
              <a:t>2.</a:t>
            </a:r>
            <a:r>
              <a:rPr lang="zh-CN" altLang="en-US"/>
              <a:t>填写执行该任务时使用的资金、如果没有则不填；  </a:t>
            </a:r>
            <a:r>
              <a:rPr lang="en-US" altLang="zh-CN"/>
              <a:t>3.</a:t>
            </a:r>
            <a:r>
              <a:rPr lang="zh-CN" altLang="en-US"/>
              <a:t>填写任务汇报详情；</a:t>
            </a:r>
          </a:p>
          <a:p>
            <a:r>
              <a:rPr lang="en-US" altLang="zh-CN"/>
              <a:t>4.</a:t>
            </a:r>
            <a:r>
              <a:rPr lang="zh-CN" altLang="en-US"/>
              <a:t>上传附件；  </a:t>
            </a:r>
            <a:r>
              <a:rPr lang="en-US" altLang="zh-CN"/>
              <a:t>5.</a:t>
            </a:r>
            <a:r>
              <a:rPr lang="zh-CN" altLang="en-US"/>
              <a:t>点击提交；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9042" y="2357685"/>
            <a:ext cx="8600000" cy="3971429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77"/>
          <p:cNvSpPr/>
          <p:nvPr/>
        </p:nvSpPr>
        <p:spPr>
          <a:xfrm>
            <a:off x="463550" y="214655"/>
            <a:ext cx="1670685" cy="519430"/>
          </a:xfrm>
          <a:prstGeom prst="rect">
            <a:avLst/>
          </a:prstGeom>
          <a:ln w="12700">
            <a:miter lim="400000"/>
          </a:ln>
        </p:spPr>
        <p:txBody>
          <a:bodyPr wrap="square" lIns="121919" tIns="121919" rIns="121919" bIns="121919">
            <a:spAutoFit/>
          </a:bodyPr>
          <a:lstStyle>
            <a:lvl1pPr algn="l" defTabSz="1219200">
              <a:defRPr sz="4000">
                <a:solidFill>
                  <a:srgbClr val="C1C1C1"/>
                </a:solidFill>
              </a:defRPr>
            </a:lvl1pPr>
          </a:lstStyle>
          <a:p>
            <a:r>
              <a:rPr lang="en-US" sz="1800" dirty="0"/>
              <a:t>CONTENT</a:t>
            </a:r>
            <a:endParaRPr sz="1800" dirty="0"/>
          </a:p>
        </p:txBody>
      </p:sp>
      <p:sp>
        <p:nvSpPr>
          <p:cNvPr id="3" name="Shape 278"/>
          <p:cNvSpPr/>
          <p:nvPr/>
        </p:nvSpPr>
        <p:spPr>
          <a:xfrm>
            <a:off x="2132305" y="236732"/>
            <a:ext cx="650240" cy="449580"/>
          </a:xfrm>
          <a:prstGeom prst="rect">
            <a:avLst/>
          </a:prstGeom>
          <a:ln w="12700">
            <a:miter lim="400000"/>
          </a:ln>
        </p:spPr>
        <p:txBody>
          <a:bodyPr wrap="none" lIns="71437" tIns="71437" rIns="71437" bIns="71437" anchor="ctr">
            <a:spAutoFit/>
          </a:bodyPr>
          <a:lstStyle>
            <a:lvl1pPr algn="l" defTabSz="822960">
              <a:defRPr sz="6000">
                <a:solidFill>
                  <a:srgbClr val="53585F"/>
                </a:solidFill>
                <a:latin typeface="Lantinghei SC Extralight"/>
                <a:ea typeface="Lantinghei SC Extralight"/>
                <a:cs typeface="Lantinghei SC Extralight"/>
                <a:sym typeface="Lantinghei SC Extralight"/>
              </a:defRPr>
            </a:lvl1pPr>
          </a:lstStyle>
          <a:p>
            <a:pPr algn="ctr"/>
            <a:r>
              <a:rPr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目录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3037840" y="1309780"/>
            <a:ext cx="3894455" cy="647064"/>
            <a:chOff x="803910" y="1898016"/>
            <a:chExt cx="3894455" cy="647064"/>
          </a:xfrm>
        </p:grpSpPr>
        <p:sp>
          <p:nvSpPr>
            <p:cNvPr id="6" name="Shape 274"/>
            <p:cNvSpPr/>
            <p:nvPr/>
          </p:nvSpPr>
          <p:spPr>
            <a:xfrm>
              <a:off x="1059815" y="1898016"/>
              <a:ext cx="1641475" cy="435610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64293" tIns="64293" rIns="64293" bIns="64293" anchor="ctr">
              <a:spAutoFit/>
            </a:bodyPr>
            <a:lstStyle>
              <a:lvl1pPr algn="l">
                <a:defRPr sz="17000">
                  <a:solidFill>
                    <a:srgbClr val="FFFFFF"/>
                  </a:solidFill>
                  <a:latin typeface="Helvetica Neue UltraLight"/>
                  <a:ea typeface="Helvetica Neue UltraLight"/>
                  <a:cs typeface="Helvetica Neue UltraLight"/>
                  <a:sym typeface="Helvetica Neue UltraLight"/>
                </a:defRPr>
              </a:lvl1pPr>
            </a:lstStyle>
            <a:p>
              <a:endParaRPr sz="2000">
                <a:solidFill>
                  <a:schemeClr val="tx2"/>
                </a:solidFill>
                <a:latin typeface="+mn-ea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03910" y="2023110"/>
              <a:ext cx="3894455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01 </a:t>
              </a:r>
              <a:r>
                <a:rPr lang="zh-CN" altLang="en-US" sz="2800" b="1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登录诊改平台</a:t>
              </a:r>
            </a:p>
          </p:txBody>
        </p:sp>
      </p:grpSp>
      <p:cxnSp>
        <p:nvCxnSpPr>
          <p:cNvPr id="12" name="直接连接符 11"/>
          <p:cNvCxnSpPr/>
          <p:nvPr/>
        </p:nvCxnSpPr>
        <p:spPr>
          <a:xfrm>
            <a:off x="577215" y="744880"/>
            <a:ext cx="1364615" cy="0"/>
          </a:xfrm>
          <a:prstGeom prst="line">
            <a:avLst/>
          </a:prstGeom>
          <a:ln w="19050">
            <a:solidFill>
              <a:srgbClr val="12C9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3037840" y="3460115"/>
            <a:ext cx="55429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03 </a:t>
            </a:r>
            <a:r>
              <a:rPr lang="zh-CN" altLang="en-US" sz="28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目标标准</a:t>
            </a:r>
            <a:r>
              <a:rPr lang="en-US" altLang="zh-CN" sz="28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-</a:t>
            </a:r>
            <a:r>
              <a:rPr lang="zh-CN" altLang="en-US" sz="28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制定部门目标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037840" y="2469924"/>
            <a:ext cx="3894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02 </a:t>
            </a:r>
            <a:r>
              <a:rPr lang="zh-CN" altLang="en-US" sz="28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首页及流程介绍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037840" y="5439819"/>
            <a:ext cx="3894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05 </a:t>
            </a:r>
            <a:r>
              <a:rPr lang="zh-CN" altLang="en-US" sz="28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任务管理</a:t>
            </a:r>
            <a:r>
              <a:rPr lang="en-US" altLang="zh-CN" sz="28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-</a:t>
            </a:r>
            <a:r>
              <a:rPr lang="zh-CN" altLang="en-US" sz="28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任务审核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037840" y="4450080"/>
            <a:ext cx="554291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04 </a:t>
            </a:r>
            <a:r>
              <a:rPr lang="zh-CN" altLang="en-US" sz="28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任务管理</a:t>
            </a:r>
            <a:r>
              <a:rPr lang="en-US" altLang="zh-CN" sz="28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-</a:t>
            </a:r>
            <a:r>
              <a:rPr lang="zh-CN" altLang="en-US" sz="28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任务汇报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任务管理模块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927735" y="854075"/>
            <a:ext cx="977900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当任务汇报后审核人会对汇报的任务进行审核、审核通过后会在</a:t>
            </a:r>
            <a:r>
              <a:rPr lang="zh-CN" altLang="en-US" sz="20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已完成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中显示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495" y="1745615"/>
            <a:ext cx="9882505" cy="441896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73"/>
          <p:cNvSpPr/>
          <p:nvPr/>
        </p:nvSpPr>
        <p:spPr>
          <a:xfrm>
            <a:off x="2353310" y="2501583"/>
            <a:ext cx="2671445" cy="1605280"/>
          </a:xfrm>
          <a:prstGeom prst="rect">
            <a:avLst/>
          </a:prstGeom>
          <a:ln w="12700">
            <a:miter lim="400000"/>
          </a:ln>
        </p:spPr>
        <p:txBody>
          <a:bodyPr wrap="square" lIns="64293" tIns="64293" rIns="64293" bIns="64293" anchor="ctr">
            <a:spAutoFit/>
          </a:bodyPr>
          <a:lstStyle>
            <a:lvl1pPr algn="l">
              <a:defRPr sz="17000">
                <a:solidFill>
                  <a:srgbClr val="FFFFFF"/>
                </a:solidFill>
                <a:latin typeface="Helvetica Neue UltraLight"/>
                <a:ea typeface="Helvetica Neue UltraLight"/>
                <a:cs typeface="Helvetica Neue UltraLight"/>
                <a:sym typeface="Helvetica Neue UltraLight"/>
              </a:defRPr>
            </a:lvl1pPr>
          </a:lstStyle>
          <a:p>
            <a:r>
              <a:rPr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555490" y="2857825"/>
            <a:ext cx="5977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450340"/>
            <a:r>
              <a:rPr lang="zh-CN" altLang="en-US" sz="40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任务管理</a:t>
            </a:r>
            <a:r>
              <a:rPr lang="en-US" altLang="zh-CN" sz="40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-</a:t>
            </a:r>
            <a:r>
              <a:rPr lang="zh-CN" altLang="en-US" sz="40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任务审核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任务管理模块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206500" y="892175"/>
            <a:ext cx="977900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选择我审核的任务； 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状态为：未审核； 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点击按钮进行审核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2185" y="1626235"/>
            <a:ext cx="10013315" cy="429768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任务管理模块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1206500" y="892175"/>
            <a:ext cx="9779000" cy="3987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选择我审核的任务； 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状态为：未审核； 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点击按钮进行审核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4360" y="1626870"/>
            <a:ext cx="10187940" cy="463296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小知识点分享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800100" y="990600"/>
            <a:ext cx="46786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点击</a:t>
            </a:r>
            <a:r>
              <a:rPr lang="en-US" altLang="zh-CN"/>
              <a:t>“</a:t>
            </a:r>
            <a:r>
              <a:rPr lang="zh-CN" altLang="en-US"/>
              <a:t>校情数据智能分析平台</a:t>
            </a:r>
            <a:r>
              <a:rPr lang="en-US" altLang="zh-CN"/>
              <a:t>”</a:t>
            </a:r>
            <a:r>
              <a:rPr lang="zh-CN" altLang="en-US"/>
              <a:t>可返回个人主页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940" y="1701165"/>
            <a:ext cx="10119360" cy="449961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32180" y="4472305"/>
            <a:ext cx="334200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sz="140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</a:rPr>
              <a:t>教育信息化领航者</a:t>
            </a:r>
          </a:p>
        </p:txBody>
      </p:sp>
      <p:sp>
        <p:nvSpPr>
          <p:cNvPr id="955" name="Shape 955"/>
          <p:cNvSpPr/>
          <p:nvPr/>
        </p:nvSpPr>
        <p:spPr>
          <a:xfrm>
            <a:off x="784433" y="1530575"/>
            <a:ext cx="4512945" cy="133223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defTabSz="825500">
              <a:defRPr sz="10000">
                <a:solidFill>
                  <a:srgbClr val="FFFFFF"/>
                </a:solidFill>
              </a:defRPr>
            </a:lvl1pPr>
          </a:lstStyle>
          <a:p>
            <a:r>
              <a:rPr sz="80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6751320" y="3549015"/>
            <a:ext cx="5441950" cy="0"/>
          </a:xfrm>
          <a:prstGeom prst="line">
            <a:avLst/>
          </a:prstGeom>
          <a:ln w="25400">
            <a:solidFill>
              <a:srgbClr val="12C9BE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6751320" y="4135120"/>
            <a:ext cx="33782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www.campsg.cn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751320" y="3927475"/>
            <a:ext cx="33782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WEB :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751320" y="4667250"/>
            <a:ext cx="33782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TEL :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751320" y="4947920"/>
            <a:ext cx="33782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021-54278188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751320" y="5520690"/>
            <a:ext cx="33782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ADD :</a:t>
            </a:r>
          </a:p>
        </p:txBody>
      </p:sp>
      <p:pic>
        <p:nvPicPr>
          <p:cNvPr id="13" name="图片 12" descr="资源 1@2x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220" y="3663950"/>
            <a:ext cx="2527935" cy="53911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727825" y="5827395"/>
            <a:ext cx="56191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上海市徐汇区虹梅路1905号远中科研楼501室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南京市江宁区长亭街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9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号俊杰大厦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1802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室</a:t>
            </a:r>
            <a:endParaRPr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73"/>
          <p:cNvSpPr/>
          <p:nvPr/>
        </p:nvSpPr>
        <p:spPr>
          <a:xfrm>
            <a:off x="2353310" y="2501583"/>
            <a:ext cx="2671445" cy="1605280"/>
          </a:xfrm>
          <a:prstGeom prst="rect">
            <a:avLst/>
          </a:prstGeom>
          <a:ln w="12700">
            <a:miter lim="400000"/>
          </a:ln>
        </p:spPr>
        <p:txBody>
          <a:bodyPr wrap="square" lIns="64293" tIns="64293" rIns="64293" bIns="64293" anchor="ctr">
            <a:spAutoFit/>
          </a:bodyPr>
          <a:lstStyle>
            <a:lvl1pPr algn="l">
              <a:defRPr sz="17000">
                <a:solidFill>
                  <a:srgbClr val="FFFFFF"/>
                </a:solidFill>
                <a:latin typeface="Helvetica Neue UltraLight"/>
                <a:ea typeface="Helvetica Neue UltraLight"/>
                <a:cs typeface="Helvetica Neue UltraLight"/>
                <a:sym typeface="Helvetica Neue UltraLight"/>
              </a:defRPr>
            </a:lvl1pPr>
          </a:lstStyle>
          <a:p>
            <a:r>
              <a:rPr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555490" y="2857825"/>
            <a:ext cx="5977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450340"/>
            <a:r>
              <a:rPr lang="zh-CN" altLang="en-US" sz="40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登录诊改平台</a:t>
            </a:r>
            <a:endParaRPr lang="zh-CN" altLang="en-US" sz="4000" b="1" dirty="0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浏览器使用建议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65835" y="1085850"/>
            <a:ext cx="828294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dirty="0"/>
              <a:t>建议使用以下浏览器：</a:t>
            </a:r>
          </a:p>
          <a:p>
            <a:pPr fontAlgn="auto">
              <a:lnSpc>
                <a:spcPct val="150000"/>
              </a:lnSpc>
            </a:pPr>
            <a:endParaRPr lang="zh-CN" altLang="en-US" dirty="0"/>
          </a:p>
          <a:p>
            <a:pPr fontAlgn="auto">
              <a:lnSpc>
                <a:spcPct val="150000"/>
              </a:lnSpc>
            </a:pPr>
            <a:r>
              <a:rPr lang="zh-CN" altLang="en-US" dirty="0"/>
              <a:t>             </a:t>
            </a:r>
            <a:r>
              <a:rPr lang="en-US" altLang="zh-CN" dirty="0"/>
              <a:t>1.360</a:t>
            </a:r>
            <a:r>
              <a:rPr lang="zh-CN" altLang="en-US" dirty="0"/>
              <a:t>极速浏览器            </a:t>
            </a:r>
          </a:p>
          <a:p>
            <a:pPr fontAlgn="auto">
              <a:lnSpc>
                <a:spcPct val="150000"/>
              </a:lnSpc>
            </a:pPr>
            <a:r>
              <a:rPr lang="zh-CN" altLang="en-US" dirty="0"/>
              <a:t>              </a:t>
            </a:r>
            <a:r>
              <a:rPr lang="zh-CN" altLang="en-US" dirty="0">
                <a:sym typeface="+mn-ea"/>
              </a:rPr>
              <a:t>下载地址：https://browser.360.cn/ee/</a:t>
            </a:r>
          </a:p>
          <a:p>
            <a:pPr fontAlgn="auto">
              <a:lnSpc>
                <a:spcPct val="150000"/>
              </a:lnSpc>
            </a:pPr>
            <a:r>
              <a:rPr lang="zh-CN" altLang="en-US" dirty="0">
                <a:sym typeface="+mn-ea"/>
              </a:rPr>
              <a:t>               </a:t>
            </a:r>
          </a:p>
          <a:p>
            <a:pPr fontAlgn="auto">
              <a:lnSpc>
                <a:spcPct val="150000"/>
              </a:lnSpc>
            </a:pPr>
            <a:r>
              <a:rPr lang="zh-CN" altLang="en-US" dirty="0">
                <a:sym typeface="+mn-ea"/>
              </a:rPr>
              <a:t>                图标： 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3686" y="2918220"/>
            <a:ext cx="811530" cy="79883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登录</a:t>
            </a:r>
            <a:endParaRPr lang="zh-CN" altLang="en-US" dirty="0"/>
          </a:p>
        </p:txBody>
      </p:sp>
      <p:sp>
        <p:nvSpPr>
          <p:cNvPr id="4" name="文本框 3"/>
          <p:cNvSpPr txBox="1"/>
          <p:nvPr/>
        </p:nvSpPr>
        <p:spPr>
          <a:xfrm>
            <a:off x="497840" y="756285"/>
            <a:ext cx="11386820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dirty="0">
                <a:sym typeface="+mn-ea"/>
              </a:rPr>
              <a:t>1.</a:t>
            </a:r>
            <a:r>
              <a:rPr lang="zh-CN" altLang="en-US" dirty="0">
                <a:sym typeface="+mn-ea"/>
              </a:rPr>
              <a:t>打开的登陆页面输入账号密码     </a:t>
            </a:r>
            <a:r>
              <a:rPr lang="en-US" altLang="zh-CN" dirty="0">
                <a:sym typeface="+mn-ea"/>
              </a:rPr>
              <a:t>2.</a:t>
            </a:r>
            <a:r>
              <a:rPr lang="zh-CN" altLang="en-US" dirty="0">
                <a:sym typeface="+mn-ea"/>
              </a:rPr>
              <a:t>账号：</a:t>
            </a:r>
            <a:r>
              <a:rPr lang="zh-CN" altLang="en-US" dirty="0">
                <a:solidFill>
                  <a:srgbClr val="FF0000"/>
                </a:solidFill>
                <a:sym typeface="+mn-ea"/>
              </a:rPr>
              <a:t>教职工号</a:t>
            </a:r>
            <a:r>
              <a:rPr lang="zh-CN" altLang="en-US" dirty="0">
                <a:sym typeface="+mn-ea"/>
              </a:rPr>
              <a:t>  初始化密码：</a:t>
            </a:r>
            <a:r>
              <a:rPr lang="zh-CN" altLang="en-US" dirty="0">
                <a:solidFill>
                  <a:srgbClr val="FF0000"/>
                </a:solidFill>
                <a:sym typeface="+mn-ea"/>
              </a:rPr>
              <a:t>教职工号</a:t>
            </a:r>
            <a:endParaRPr lang="zh-CN" altLang="en-US" dirty="0"/>
          </a:p>
        </p:txBody>
      </p:sp>
      <p:pic>
        <p:nvPicPr>
          <p:cNvPr id="5" name="图片 4" descr="C:\Users\EDY\Desktop\微信截图_20230530095855.png微信截图_2023053009585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201420" y="1647190"/>
            <a:ext cx="9580880" cy="461264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73"/>
          <p:cNvSpPr/>
          <p:nvPr/>
        </p:nvSpPr>
        <p:spPr>
          <a:xfrm>
            <a:off x="2353310" y="2501583"/>
            <a:ext cx="2671445" cy="1605280"/>
          </a:xfrm>
          <a:prstGeom prst="rect">
            <a:avLst/>
          </a:prstGeom>
          <a:ln w="12700">
            <a:miter lim="400000"/>
          </a:ln>
        </p:spPr>
        <p:txBody>
          <a:bodyPr wrap="square" lIns="64293" tIns="64293" rIns="64293" bIns="64293" anchor="ctr">
            <a:spAutoFit/>
          </a:bodyPr>
          <a:lstStyle>
            <a:lvl1pPr algn="l">
              <a:defRPr sz="17000">
                <a:solidFill>
                  <a:srgbClr val="FFFFFF"/>
                </a:solidFill>
                <a:latin typeface="Helvetica Neue UltraLight"/>
                <a:ea typeface="Helvetica Neue UltraLight"/>
                <a:cs typeface="Helvetica Neue UltraLight"/>
                <a:sym typeface="Helvetica Neue UltraLight"/>
              </a:defRPr>
            </a:lvl1pPr>
          </a:lstStyle>
          <a:p>
            <a:r>
              <a:rPr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555490" y="2857825"/>
            <a:ext cx="5977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450340"/>
            <a:r>
              <a:rPr lang="zh-CN" altLang="en-US" sz="40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首页介绍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首页介绍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535940" y="879475"/>
            <a:ext cx="107099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所有功能模块都在个人主页与应用中心内</a:t>
            </a:r>
            <a:endParaRPr lang="zh-CN" altLang="en-US" sz="2400" b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4" name="图片 3" descr="C:\Users\EDY\Desktop\微信图片_20230530100208.png微信图片_2023053010020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rcRect/>
          <a:stretch>
            <a:fillRect/>
          </a:stretch>
        </p:blipFill>
        <p:spPr>
          <a:xfrm>
            <a:off x="1068705" y="1637983"/>
            <a:ext cx="9416415" cy="447357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首页介绍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761365" y="750570"/>
            <a:ext cx="1002093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首先我们进入</a:t>
            </a:r>
            <a:r>
              <a:rPr lang="zh-CN" sz="2400" b="0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“应用中心”将会用到的功能模块设置为常用状态，这样就可以在个人主页中直接进行跳转而不是频繁进入“应用中心”之后在进行跳转。</a:t>
            </a:r>
            <a:r>
              <a:rPr lang="zh-CN" sz="2400" b="1">
                <a:latin typeface="Calibri" panose="020F0502020204030204" charset="0"/>
                <a:ea typeface="宋体" panose="02010600030101010101" pitchFamily="2" charset="-122"/>
              </a:rPr>
              <a:t>注：</a:t>
            </a:r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鼠标触碰模块名称，右上角点击</a:t>
            </a:r>
            <a:r>
              <a:rPr lang="en-US" altLang="zh-CN" sz="2400" b="0">
                <a:latin typeface="Calibri" panose="020F0502020204030204" charset="0"/>
                <a:ea typeface="宋体" panose="02010600030101010101" pitchFamily="2" charset="-122"/>
              </a:rPr>
              <a:t>“+”</a:t>
            </a:r>
            <a:r>
              <a:rPr lang="zh-CN" altLang="en-US" sz="2400" b="0">
                <a:latin typeface="Calibri" panose="020F0502020204030204" charset="0"/>
                <a:ea typeface="宋体" panose="02010600030101010101" pitchFamily="2" charset="-122"/>
              </a:rPr>
              <a:t>添加位常用应用。</a:t>
            </a:r>
          </a:p>
        </p:txBody>
      </p:sp>
      <p:pic>
        <p:nvPicPr>
          <p:cNvPr id="3" name="图片 2" descr="C:\Users\EDY\Desktop\微信图片_20230530100252.png微信图片_2023053010025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rcRect/>
          <a:stretch>
            <a:fillRect/>
          </a:stretch>
        </p:blipFill>
        <p:spPr>
          <a:xfrm>
            <a:off x="1204595" y="2097405"/>
            <a:ext cx="9075420" cy="43116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8285" y="245546"/>
            <a:ext cx="10515600" cy="826970"/>
          </a:xfrm>
        </p:spPr>
        <p:txBody>
          <a:bodyPr/>
          <a:lstStyle/>
          <a:p>
            <a:r>
              <a:rPr lang="zh-CN" altLang="en-US"/>
              <a:t>学校层面诊改流程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264285" y="866775"/>
            <a:ext cx="8874760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ym typeface="+mn-ea"/>
              </a:rPr>
              <a:t>学校运行周期：</a:t>
            </a:r>
            <a:r>
              <a:rPr lang="en-US" altLang="zh-CN" dirty="0">
                <a:sym typeface="+mn-ea"/>
              </a:rPr>
              <a:t>2021</a:t>
            </a:r>
            <a:r>
              <a:rPr lang="zh-CN" altLang="en-US" dirty="0">
                <a:sym typeface="+mn-ea"/>
              </a:rPr>
              <a:t>年、</a:t>
            </a:r>
            <a:r>
              <a:rPr lang="en-US" altLang="zh-CN" dirty="0">
                <a:sym typeface="+mn-ea"/>
              </a:rPr>
              <a:t>2022</a:t>
            </a:r>
            <a:r>
              <a:rPr lang="zh-CN" altLang="en-US" dirty="0">
                <a:sym typeface="+mn-ea"/>
              </a:rPr>
              <a:t>年、</a:t>
            </a:r>
            <a:r>
              <a:rPr lang="en-US" altLang="zh-CN" dirty="0">
                <a:sym typeface="+mn-ea"/>
              </a:rPr>
              <a:t>2023</a:t>
            </a:r>
            <a:r>
              <a:rPr lang="zh-CN" altLang="en-US" dirty="0">
                <a:sym typeface="+mn-ea"/>
              </a:rPr>
              <a:t>年</a:t>
            </a:r>
            <a:endParaRPr lang="zh-CN" altLang="en-US" dirty="0"/>
          </a:p>
          <a:p>
            <a:r>
              <a:rPr lang="zh-CN" altLang="en-US" dirty="0">
                <a:sym typeface="+mn-ea"/>
              </a:rPr>
              <a:t>学校诊改周期：年度</a:t>
            </a:r>
            <a:endParaRPr lang="zh-CN" altLang="en-US" dirty="0"/>
          </a:p>
          <a:p>
            <a:endParaRPr lang="en-US" altLang="zh-CN" dirty="0"/>
          </a:p>
          <a:p>
            <a:r>
              <a:rPr lang="en-US" altLang="zh-CN" dirty="0"/>
              <a:t>1</a:t>
            </a:r>
            <a:r>
              <a:rPr lang="zh-CN" altLang="en-US" dirty="0"/>
              <a:t>、制定目标：</a:t>
            </a:r>
          </a:p>
          <a:p>
            <a:endParaRPr lang="zh-CN" altLang="en-US" dirty="0"/>
          </a:p>
          <a:p>
            <a:r>
              <a:rPr lang="en-US" altLang="zh-CN" dirty="0"/>
              <a:t>	</a:t>
            </a:r>
            <a:r>
              <a:rPr lang="zh-CN" altLang="en-US" dirty="0">
                <a:solidFill>
                  <a:srgbClr val="FF0000"/>
                </a:solidFill>
              </a:rPr>
              <a:t>年初</a:t>
            </a:r>
            <a:r>
              <a:rPr lang="zh-CN" altLang="en-US" dirty="0"/>
              <a:t>在平台</a:t>
            </a:r>
            <a:r>
              <a:rPr lang="en-US" altLang="zh-CN" dirty="0"/>
              <a:t> “</a:t>
            </a:r>
            <a:r>
              <a:rPr lang="zh-CN" altLang="en-US" dirty="0">
                <a:sym typeface="+mn-ea"/>
              </a:rPr>
              <a:t>目标标准</a:t>
            </a:r>
            <a:r>
              <a:rPr lang="en-US" altLang="zh-CN" dirty="0"/>
              <a:t>” </a:t>
            </a:r>
            <a:r>
              <a:rPr lang="zh-CN" altLang="en-US" dirty="0"/>
              <a:t>模块，部门</a:t>
            </a:r>
            <a:r>
              <a:rPr lang="en-US" altLang="zh-CN" dirty="0">
                <a:sym typeface="+mn-ea"/>
              </a:rPr>
              <a:t>/</a:t>
            </a:r>
            <a:r>
              <a:rPr lang="zh-CN" altLang="en-US" dirty="0">
                <a:sym typeface="+mn-ea"/>
              </a:rPr>
              <a:t>院系负责人</a:t>
            </a:r>
            <a:r>
              <a:rPr lang="zh-CN" altLang="en-US" dirty="0"/>
              <a:t>以任务创建部门目标</a:t>
            </a:r>
            <a:endParaRPr lang="en-US" altLang="zh-CN" dirty="0"/>
          </a:p>
          <a:p>
            <a:r>
              <a:rPr lang="en-US" altLang="zh-CN" dirty="0"/>
              <a:t>2</a:t>
            </a:r>
            <a:r>
              <a:rPr lang="zh-CN" altLang="en-US" dirty="0"/>
              <a:t>、任务管理：</a:t>
            </a:r>
          </a:p>
          <a:p>
            <a:endParaRPr lang="zh-CN" altLang="en-US" dirty="0"/>
          </a:p>
          <a:p>
            <a:r>
              <a:rPr lang="en-US" altLang="zh-CN" dirty="0"/>
              <a:t>	1</a:t>
            </a:r>
            <a:r>
              <a:rPr lang="zh-CN" altLang="en-US" dirty="0"/>
              <a:t>、</a:t>
            </a:r>
            <a:r>
              <a:rPr lang="zh-CN" altLang="en-US" dirty="0">
                <a:solidFill>
                  <a:srgbClr val="FF0000"/>
                </a:solidFill>
              </a:rPr>
              <a:t>年中</a:t>
            </a:r>
            <a:r>
              <a:rPr lang="zh-CN" altLang="en-US" dirty="0"/>
              <a:t>在平台</a:t>
            </a:r>
            <a:r>
              <a:rPr lang="en-US" altLang="zh-CN" dirty="0"/>
              <a:t> “</a:t>
            </a:r>
            <a:r>
              <a:rPr lang="zh-CN" altLang="en-US" dirty="0"/>
              <a:t>任务管理</a:t>
            </a:r>
            <a:r>
              <a:rPr lang="en-US" altLang="zh-CN" dirty="0"/>
              <a:t>” </a:t>
            </a:r>
            <a:r>
              <a:rPr lang="zh-CN" altLang="en-US" dirty="0"/>
              <a:t>模块，</a:t>
            </a:r>
            <a:r>
              <a:rPr lang="zh-CN" altLang="en-US" dirty="0">
                <a:sym typeface="+mn-ea"/>
              </a:rPr>
              <a:t>部门</a:t>
            </a:r>
            <a:r>
              <a:rPr lang="en-US" altLang="zh-CN" dirty="0">
                <a:sym typeface="+mn-ea"/>
              </a:rPr>
              <a:t>/</a:t>
            </a:r>
            <a:r>
              <a:rPr lang="zh-CN" altLang="en-US" dirty="0">
                <a:sym typeface="+mn-ea"/>
              </a:rPr>
              <a:t>院系</a:t>
            </a:r>
            <a:r>
              <a:rPr lang="zh-CN" altLang="en-US" dirty="0"/>
              <a:t>负责人分解年度重点工作任务给</a:t>
            </a:r>
            <a:r>
              <a:rPr lang="en-US" altLang="zh-CN" dirty="0"/>
              <a:t>	</a:t>
            </a:r>
            <a:r>
              <a:rPr lang="zh-CN" altLang="en-US" dirty="0"/>
              <a:t>部门</a:t>
            </a:r>
            <a:r>
              <a:rPr lang="en-US" altLang="zh-CN" dirty="0"/>
              <a:t>/</a:t>
            </a:r>
            <a:r>
              <a:rPr lang="zh-CN" altLang="en-US" dirty="0"/>
              <a:t>院系的教师。</a:t>
            </a:r>
          </a:p>
          <a:p>
            <a:r>
              <a:rPr lang="en-US" altLang="zh-CN" dirty="0"/>
              <a:t>	2</a:t>
            </a:r>
            <a:r>
              <a:rPr lang="zh-CN" altLang="en-US" dirty="0"/>
              <a:t>、部门</a:t>
            </a:r>
            <a:r>
              <a:rPr lang="en-US" altLang="zh-CN" dirty="0">
                <a:sym typeface="+mn-ea"/>
              </a:rPr>
              <a:t>/</a:t>
            </a:r>
            <a:r>
              <a:rPr lang="zh-CN" altLang="en-US" dirty="0">
                <a:sym typeface="+mn-ea"/>
              </a:rPr>
              <a:t>院系</a:t>
            </a:r>
            <a:r>
              <a:rPr lang="zh-CN" altLang="en-US" dirty="0"/>
              <a:t>负责人在</a:t>
            </a:r>
            <a:r>
              <a:rPr lang="en-US" altLang="zh-CN" dirty="0"/>
              <a:t> “</a:t>
            </a:r>
            <a:r>
              <a:rPr lang="zh-CN" altLang="en-US" dirty="0"/>
              <a:t>任务管理</a:t>
            </a:r>
            <a:r>
              <a:rPr lang="en-US" altLang="zh-CN" dirty="0"/>
              <a:t>---</a:t>
            </a:r>
            <a:r>
              <a:rPr lang="zh-CN" altLang="en-US" dirty="0"/>
              <a:t>发布任务</a:t>
            </a:r>
            <a:r>
              <a:rPr lang="en-US" altLang="zh-CN" dirty="0"/>
              <a:t>“ </a:t>
            </a:r>
            <a:r>
              <a:rPr lang="zh-CN" altLang="en-US" dirty="0"/>
              <a:t>中，将部门</a:t>
            </a:r>
            <a:r>
              <a:rPr lang="en-US" altLang="zh-CN" dirty="0"/>
              <a:t>/</a:t>
            </a:r>
            <a:r>
              <a:rPr lang="zh-CN" altLang="en-US" dirty="0"/>
              <a:t>院系日常工作发布</a:t>
            </a:r>
            <a:r>
              <a:rPr lang="en-US" altLang="zh-CN" dirty="0"/>
              <a:t>	</a:t>
            </a:r>
            <a:r>
              <a:rPr lang="zh-CN" altLang="en-US" dirty="0"/>
              <a:t>给本部门</a:t>
            </a:r>
            <a:r>
              <a:rPr lang="en-US" altLang="zh-CN" dirty="0">
                <a:sym typeface="+mn-ea"/>
              </a:rPr>
              <a:t>/</a:t>
            </a:r>
            <a:r>
              <a:rPr lang="zh-CN" altLang="en-US" dirty="0">
                <a:sym typeface="+mn-ea"/>
              </a:rPr>
              <a:t>院系</a:t>
            </a:r>
            <a:r>
              <a:rPr lang="zh-CN" altLang="en-US" dirty="0"/>
              <a:t>教师。</a:t>
            </a:r>
          </a:p>
          <a:p>
            <a:r>
              <a:rPr lang="en-US" altLang="zh-CN" dirty="0"/>
              <a:t>	3</a:t>
            </a:r>
            <a:r>
              <a:rPr lang="zh-CN" altLang="en-US" dirty="0"/>
              <a:t>、有任务的教师对自己所负责的任务按照进度进行汇报，直到任务完成。</a:t>
            </a:r>
          </a:p>
          <a:p>
            <a:r>
              <a:rPr lang="en-US" altLang="zh-CN" dirty="0"/>
              <a:t>	4</a:t>
            </a:r>
            <a:r>
              <a:rPr lang="zh-CN" altLang="en-US" dirty="0"/>
              <a:t>、任务审核人需要及时审核汇报的任务。</a:t>
            </a:r>
          </a:p>
          <a:p>
            <a:endParaRPr lang="zh-CN" altLang="en-US" dirty="0"/>
          </a:p>
          <a:p>
            <a:r>
              <a:rPr lang="en-US" altLang="zh-CN" dirty="0"/>
              <a:t>3</a:t>
            </a:r>
            <a:r>
              <a:rPr lang="zh-CN" altLang="en-US" dirty="0"/>
              <a:t>、诊断分析：</a:t>
            </a:r>
          </a:p>
          <a:p>
            <a:endParaRPr lang="zh-CN" altLang="en-US" dirty="0"/>
          </a:p>
          <a:p>
            <a:r>
              <a:rPr lang="en-US" altLang="zh-CN" dirty="0"/>
              <a:t>	</a:t>
            </a:r>
            <a:r>
              <a:rPr lang="zh-CN" altLang="en-US" dirty="0">
                <a:solidFill>
                  <a:srgbClr val="FF0000"/>
                </a:solidFill>
              </a:rPr>
              <a:t>年末</a:t>
            </a:r>
            <a:r>
              <a:rPr lang="zh-CN" altLang="en-US" dirty="0"/>
              <a:t>在平台</a:t>
            </a:r>
            <a:r>
              <a:rPr lang="en-US" altLang="zh-CN" dirty="0"/>
              <a:t> “</a:t>
            </a:r>
            <a:r>
              <a:rPr lang="zh-CN" altLang="en-US" dirty="0"/>
              <a:t>诊断分析</a:t>
            </a:r>
            <a:r>
              <a:rPr lang="en-US" altLang="zh-CN" dirty="0"/>
              <a:t>” </a:t>
            </a:r>
            <a:r>
              <a:rPr lang="zh-CN" altLang="en-US" dirty="0"/>
              <a:t>模块，查看部门目标中各项任务完成情况，对于未</a:t>
            </a:r>
            <a:r>
              <a:rPr lang="en-US" altLang="zh-CN" dirty="0"/>
              <a:t>	</a:t>
            </a:r>
            <a:r>
              <a:rPr lang="zh-CN" altLang="en-US" dirty="0"/>
              <a:t>完成的任务需要填写诊断意见（说明未完成的原因）、改进措施（如何改进）、</a:t>
            </a:r>
            <a:r>
              <a:rPr lang="en-US" altLang="zh-CN" dirty="0"/>
              <a:t>	</a:t>
            </a:r>
            <a:r>
              <a:rPr lang="zh-CN" altLang="en-US" dirty="0"/>
              <a:t>预期成效（下一学年的期望目标）。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DOCER_TEMPLATE_OPEN_ONCE_MARK" val="1"/>
  <p:tag name="KSO_WPP_MARK_KEY" val="327ad262-1515-42bf-bf61-984f14af69f0"/>
  <p:tag name="COMMONDATA" val="eyJoZGlkIjoiMzdmN2NiMGQ2ZmZhODExOThhMmRlZTc0ZTQ0Yzc4ZTE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644,&quot;width&quot;:22824}"/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9948,&quot;width&quot;:22968}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  <p:tag name="KSO_WM_TEMPLATE_TOPIC_ID" val="2869567"/>
  <p:tag name="KSO_WM_TEMPLATE_OUTLINE_ID" val="14"/>
  <p:tag name="KSO_WM_TEMPLATE_SCENE_ID" val="1"/>
  <p:tag name="KSO_WM_TEMPLATE_JOB_ID" val="14"/>
  <p:tag name="KSO_WM_TEMPLATE_TOPIC_DEFAULT" val="0"/>
  <p:tag name="KSO_WM_SPECIAL_SOURCE" val="bdnull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  <p:tag name="KSO_WM_SPECIAL_SOURCE" val="bdnul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空白页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745</Words>
  <Application>Microsoft Office PowerPoint</Application>
  <PresentationFormat>宽屏</PresentationFormat>
  <Paragraphs>86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32" baseType="lpstr">
      <vt:lpstr>等线</vt:lpstr>
      <vt:lpstr>宋体</vt:lpstr>
      <vt:lpstr>微软雅黑</vt:lpstr>
      <vt:lpstr>Arial</vt:lpstr>
      <vt:lpstr>Calibri</vt:lpstr>
      <vt:lpstr>Office 主题</vt:lpstr>
      <vt:lpstr>空白页</vt:lpstr>
      <vt:lpstr>PowerPoint 演示文稿</vt:lpstr>
      <vt:lpstr>PowerPoint 演示文稿</vt:lpstr>
      <vt:lpstr>PowerPoint 演示文稿</vt:lpstr>
      <vt:lpstr>浏览器使用建议</vt:lpstr>
      <vt:lpstr>登录</vt:lpstr>
      <vt:lpstr>PowerPoint 演示文稿</vt:lpstr>
      <vt:lpstr>首页介绍</vt:lpstr>
      <vt:lpstr>首页介绍</vt:lpstr>
      <vt:lpstr>学校层面诊改流程 </vt:lpstr>
      <vt:lpstr>PowerPoint 演示文稿</vt:lpstr>
      <vt:lpstr>目标标准模块</vt:lpstr>
      <vt:lpstr>目标标准模块</vt:lpstr>
      <vt:lpstr>目标标准模块</vt:lpstr>
      <vt:lpstr>目标标准模块</vt:lpstr>
      <vt:lpstr>PowerPoint 演示文稿</vt:lpstr>
      <vt:lpstr>任务管理模块</vt:lpstr>
      <vt:lpstr>任务管理模块</vt:lpstr>
      <vt:lpstr>任务管理模块 </vt:lpstr>
      <vt:lpstr>任务管理模块</vt:lpstr>
      <vt:lpstr>任务管理模块</vt:lpstr>
      <vt:lpstr>PowerPoint 演示文稿</vt:lpstr>
      <vt:lpstr>任务管理模块</vt:lpstr>
      <vt:lpstr>任务管理模块</vt:lpstr>
      <vt:lpstr>小知识点分享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348</cp:revision>
  <dcterms:created xsi:type="dcterms:W3CDTF">2018-03-01T02:03:00Z</dcterms:created>
  <dcterms:modified xsi:type="dcterms:W3CDTF">2023-05-30T11:56:25Z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KSORubyTemplateID">
    <vt:lpwstr>2</vt:lpwstr>
  </property>
  <property fmtid="{D5CDD505-2E9C-101B-9397-08002B2CF9AE}" pid="4" name="ICV">
    <vt:lpwstr>8AB31246D9C84274BDDCD7BCBCEFDF3F</vt:lpwstr>
  </property>
</Properties>
</file>